
<file path=[Content_Types].xml><?xml version="1.0" encoding="utf-8"?>
<Types xmlns="http://schemas.openxmlformats.org/package/2006/content-types">
  <Default ContentType="application/xml" Extension="xml"/>
  <Default ContentType="image/png" Extension="png"/>
  <Default ContentType="image/jpeg" Extension="jpeg"/>
  <Default ContentType="application/vnd.openxmlformats-package.relationships+xml" Extension="rels"/>
  <Default ContentType="image/x-emf" Extension="emf"/>
  <Override ContentType="application/vnd.openxmlformats-officedocument.presentationml.tableStyles+xml" PartName="/ppt/tableStyles1.xml"/>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7.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inkml+xml" PartName="/ppt/ink/ink5.xml"/>
  <Override ContentType="application/inkml+xml" PartName="/ppt/ink/ink13.xml"/>
  <Override ContentType="application/inkml+xml" PartName="/ppt/ink/ink18.xml"/>
  <Override ContentType="application/inkml+xml" PartName="/ppt/ink/ink7.xml"/>
  <Override ContentType="application/inkml+xml" PartName="/ppt/ink/ink10.xml"/>
  <Override ContentType="application/inkml+xml" PartName="/ppt/ink/ink2.xml"/>
  <Override ContentType="application/inkml+xml" PartName="/ppt/ink/ink16.xml"/>
  <Override ContentType="application/inkml+xml" PartName="/ppt/ink/ink14.xml"/>
  <Override ContentType="application/inkml+xml" PartName="/ppt/ink/ink12.xml"/>
  <Override ContentType="application/inkml+xml" PartName="/ppt/ink/ink17.xml"/>
  <Override ContentType="application/inkml+xml" PartName="/ppt/ink/ink4.xml"/>
  <Override ContentType="application/inkml+xml" PartName="/ppt/ink/ink9.xml"/>
  <Override ContentType="application/inkml+xml" PartName="/ppt/ink/ink6.xml"/>
  <Override ContentType="application/inkml+xml" PartName="/ppt/ink/ink8.xml"/>
  <Override ContentType="application/inkml+xml" PartName="/ppt/ink/ink3.xml"/>
  <Override ContentType="application/inkml+xml" PartName="/ppt/ink/ink15.xml"/>
  <Override ContentType="application/inkml+xml" PartName="/ppt/ink/ink1.xml"/>
  <Override ContentType="application/inkml+xml" PartName="/ppt/ink/ink1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Lst>
  <p:sldSz cy="6858000" cx="12192000"/>
  <p:notesSz cx="6858000" cy="9144000"/>
  <p:defaultTextStyle>
    <a:defPPr lvl="0">
      <a:defRPr lang="en-US"/>
    </a:defPPr>
    <a:lvl1pPr defTabSz="457200" eaLnBrk="1" hangingPunct="1" latinLnBrk="0" lvl="0" marL="0" rtl="0" algn="l">
      <a:defRPr kern="1200" sz="1800">
        <a:solidFill>
          <a:schemeClr val="tx1"/>
        </a:solidFill>
        <a:latin typeface="+mn-lt"/>
        <a:ea typeface="+mn-ea"/>
        <a:cs typeface="+mn-cs"/>
      </a:defRPr>
    </a:lvl1pPr>
    <a:lvl2pPr defTabSz="457200" eaLnBrk="1" hangingPunct="1" latinLnBrk="0" lvl="1" marL="457200" rtl="0" algn="l">
      <a:defRPr kern="1200" sz="1800">
        <a:solidFill>
          <a:schemeClr val="tx1"/>
        </a:solidFill>
        <a:latin typeface="+mn-lt"/>
        <a:ea typeface="+mn-ea"/>
        <a:cs typeface="+mn-cs"/>
      </a:defRPr>
    </a:lvl2pPr>
    <a:lvl3pPr defTabSz="457200" eaLnBrk="1" hangingPunct="1" latinLnBrk="0" lvl="2" marL="914400" rtl="0" algn="l">
      <a:defRPr kern="1200" sz="1800">
        <a:solidFill>
          <a:schemeClr val="tx1"/>
        </a:solidFill>
        <a:latin typeface="+mn-lt"/>
        <a:ea typeface="+mn-ea"/>
        <a:cs typeface="+mn-cs"/>
      </a:defRPr>
    </a:lvl3pPr>
    <a:lvl4pPr defTabSz="457200" eaLnBrk="1" hangingPunct="1" latinLnBrk="0" lvl="3" marL="1371600" rtl="0" algn="l">
      <a:defRPr kern="1200" sz="1800">
        <a:solidFill>
          <a:schemeClr val="tx1"/>
        </a:solidFill>
        <a:latin typeface="+mn-lt"/>
        <a:ea typeface="+mn-ea"/>
        <a:cs typeface="+mn-cs"/>
      </a:defRPr>
    </a:lvl4pPr>
    <a:lvl5pPr defTabSz="457200" eaLnBrk="1" hangingPunct="1" latinLnBrk="0" lvl="4" marL="1828800" rtl="0" algn="l">
      <a:defRPr kern="1200" sz="1800">
        <a:solidFill>
          <a:schemeClr val="tx1"/>
        </a:solidFill>
        <a:latin typeface="+mn-lt"/>
        <a:ea typeface="+mn-ea"/>
        <a:cs typeface="+mn-cs"/>
      </a:defRPr>
    </a:lvl5pPr>
    <a:lvl6pPr defTabSz="457200" eaLnBrk="1" hangingPunct="1" latinLnBrk="0" lvl="5" marL="2286000" rtl="0" algn="l">
      <a:defRPr kern="1200" sz="1800">
        <a:solidFill>
          <a:schemeClr val="tx1"/>
        </a:solidFill>
        <a:latin typeface="+mn-lt"/>
        <a:ea typeface="+mn-ea"/>
        <a:cs typeface="+mn-cs"/>
      </a:defRPr>
    </a:lvl6pPr>
    <a:lvl7pPr defTabSz="457200" eaLnBrk="1" hangingPunct="1" latinLnBrk="0" lvl="6" marL="2743200" rtl="0" algn="l">
      <a:defRPr kern="1200" sz="1800">
        <a:solidFill>
          <a:schemeClr val="tx1"/>
        </a:solidFill>
        <a:latin typeface="+mn-lt"/>
        <a:ea typeface="+mn-ea"/>
        <a:cs typeface="+mn-cs"/>
      </a:defRPr>
    </a:lvl7pPr>
    <a:lvl8pPr defTabSz="457200" eaLnBrk="1" hangingPunct="1" latinLnBrk="0" lvl="7" marL="3200400" rtl="0" algn="l">
      <a:defRPr kern="1200" sz="1800">
        <a:solidFill>
          <a:schemeClr val="tx1"/>
        </a:solidFill>
        <a:latin typeface="+mn-lt"/>
        <a:ea typeface="+mn-ea"/>
        <a:cs typeface="+mn-cs"/>
      </a:defRPr>
    </a:lvl8pPr>
    <a:lvl9pPr defTabSz="4572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1.xml><?xml version="1.0" encoding="utf-8"?>
<a:tblStyleLst xmlns:a="http://schemas.openxmlformats.org/drawingml/2006/main" xmlns:r="http://schemas.openxmlformats.org/officeDocument/2006/relationships" def="{90651C3A-4460-11DB-9652-00E08161165F}">
  <a:tblStyle styleId="{5C22544A-7EE6-4342-B048-85BDC9FD1C3A}" styleName="Medium Style 2 - Accent 1">
    <a:wholeTbl>
      <a:tcTxStyle>
        <a:fontRef idx="minor">
          <a:prstClr val="black"/>
        </a:fontRef>
        <a:schemeClr val="dk1"/>
      </a:tcTxStyle>
      <a:tcStyle>
        <a:tcBdr>
          <a:left>
            <a:ln cmpd="sng" w="12700">
              <a:solidFill>
                <a:schemeClr val="lt1"/>
              </a:solidFill>
            </a:ln>
          </a:left>
          <a:right>
            <a:ln cmpd="sng" w="12700">
              <a:solidFill>
                <a:schemeClr val="lt1"/>
              </a:solidFill>
            </a:ln>
          </a:right>
          <a:top>
            <a:ln cmpd="sng" w="12700">
              <a:solidFill>
                <a:schemeClr val="lt1"/>
              </a:solidFill>
            </a:ln>
          </a:top>
          <a:bottom>
            <a:ln cmpd="sng" w="12700">
              <a:solidFill>
                <a:schemeClr val="lt1"/>
              </a:solidFill>
            </a:ln>
          </a:bottom>
          <a:insideH>
            <a:ln cmpd="sng" w="12700">
              <a:solidFill>
                <a:schemeClr val="lt1"/>
              </a:solidFill>
            </a:ln>
          </a:insideH>
          <a:insideV>
            <a:ln cmpd="sng"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cmpd="sng" w="38100">
              <a:solidFill>
                <a:schemeClr val="lt1"/>
              </a:solidFill>
            </a:ln>
          </a:top>
        </a:tcBdr>
        <a:fill>
          <a:solidFill>
            <a:schemeClr val="accent1"/>
          </a:solidFill>
        </a:fill>
      </a:tcStyle>
    </a:lastRow>
    <a:firstRow>
      <a:tcTxStyle b="on">
        <a:fontRef idx="minor">
          <a:prstClr val="black"/>
        </a:fontRef>
        <a:schemeClr val="lt1"/>
      </a:tcTxStyle>
      <a:tcStyle>
        <a:tcBdr>
          <a:bottom>
            <a:ln cmpd="sng" w="38100">
              <a:solidFill>
                <a:schemeClr val="lt1"/>
              </a:solidFill>
            </a:ln>
          </a:bottom>
        </a:tcBdr>
        <a:fill>
          <a:solidFill>
            <a:schemeClr val="accent1"/>
          </a:solidFill>
        </a:fill>
      </a:tcStyle>
    </a:firstRow>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slide" Target="slides/slide82.xml"/><Relationship Id="rId41" Type="http://schemas.openxmlformats.org/officeDocument/2006/relationships/slide" Target="slides/slide37.xml"/><Relationship Id="rId85" Type="http://schemas.openxmlformats.org/officeDocument/2006/relationships/slide" Target="slides/slide81.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tableStyles" Target="tableStyles1.xml"/><Relationship Id="rId4" Type="http://schemas.openxmlformats.org/officeDocument/2006/relationships/slideMaster" Target="slideMasters/slide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23T03:58:25.4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13017 9948 0,'-17'-17'63,"-18"17"-16,17 0-32,-17 0 1,-1 0-16,-17 0 16,36 0-1,-36 0-15,35 0 16,-35 0-16,0 0 16,18 0-16,0 0 15,-18 0-15,35 17 16,-35-17-16,18 0 15,17 0 1,1 0-16,-1 18 16,1-18-16,-36 35 15,35-35 1,0 0 0,1 0-1,-1 0-15,0 0 16,-17 0-16,18 0 15,-19 0-15,1 0 16,-18 0 0,35 0-1,-17 0-15,18 0 16,-1 0 0,0 0-16,-17 0 15,-18 0-15,35 0 16,1 0-16,-19 0 15,1 0-15,-18 0 16,36 0-16,-36 0 16,35 0-16,-17 0 15,-18 0-15,18 0 16,-18-17-16,17 17 16,19 0-1,-18 0-15,-18 0 16,17 0-16,-17 0 15,0 0-15,18 0 16,0 0-16,-18 0 16,35 0-16,-35 0 15,36 0-15,-160 0 32,125 0-32,16 0 15,19 0-15,-19-18 16,-17 18-16,36 0 15,-19-18-15,1 18 16,18 0-16,-36 0 16,35 0-16,-17-17 15,-1 17-15,1 0 16,0-18 0,-18 18-1,35 0 1,-35 0-16,36 0 15,-36 0-15,0 0 16,18 0-16,-36 0 16,36 0-1,-18 0-15,0 0 16,18 0-16,-1 0 16,1 0-16,0 0 15,17-18-15,-17 18 16,17 0-16,1 0 15,-1 0-15,-35-17 16,36 17 0,-19-18 15,19 18-31,-1 0 16,0 0-1,1 0 1,-1 0-16,0 0 15,-35-18-15,36 18 16,-18 0 0,17 0-16,-17 0 15,-1 0-15,1 0 16,0-17-16,17 17 16,-35 0-16,36 0 15,-19 0 1,1-35-16,-18 35 15,36 0-15,-19 0 16,19 0-16,-36 0 16,35 0-1,0-18 1,-17 18 0,17 0-16,-17 0 15,18 0-15,-19 0 16,1 0-16,17 0 15,1 0-15,-1 0 16,-17 0-16,17 0 16,1 0-16,-1 0 15,0 0 1,-17 0 0,17 0 15,1 0 109,17 18-124,0-1 0,0 1-16,0-1 15,0 1-15,0 0 16,0-1 0,0 1 15,0 0-16,0 17 17,0-17-1,17-18 0,1 0 0,0 0-15,-1 0 15,1 0-31,0 0 16,-1 0-16,1 0 16,-1 0-16,19 0 15,-19 0-15,36 0 16,-35-18-16,0 18 15,17 0-15,-18 0 16,1 0-16,35 0 16,-35 0-16,35 0 15,-18 0-15,18 0 16,17 0-16,-34 0 16,-1 0-16,35 0 15,-52 0-15,35 0 16,-18 0-16,1 0 15,-19 0-15,18 0 16,-17 0-16,35 0 16,-35 0-16,17 0 15,53 0-15,-17 0 16,35 0-16,17 0 16,-35 0-16,89 0 15,-89 0 1,35 0-16,-52 0 15,-54 0-15,36 0 16,-35 0 0,17 0 15,1-18-31,-1 18 16,0 0-16,18 0 15,-35 0-15,35 0 16,-36 0-16,1 0 15,17 0-15,-17 0 16,35 0-16,0 0 16,0 0-16,17 0 15,1 0-15,-18 0 16,-1 0-16,37 0 16,-19 0-16,18 0 15,1 0-15,34 0 16,89 0-16,-71 0 15,0 0-15,-35 0 16,-71 0-16,18 0 16,-35 0-16,17 0 47,-17 0-32,52 0 1,-17 0-16,-18 0 15,18 0-15,0 0 16,-18 0-16,1 0 16,-1 0-16,0 0 15,1 0 1,-19 0 0,1 0-1,17 0 16,-17 0-31,17 0 16,-17 0-16,-1 0 16,19 0-16,-19 0 15,1 0 1,-53 0 203,17 0-204,0 0-15,1 0 16,-1 0-16,0 0 16,-17 0-16,-18 0 15,36 0 1,-36 0-16,17 0 15,-17 0-15,-70 0 16,-18 0-16,-18 0 16,-17 0-16,-1 0 15,1 0-15,-53 0 16,88 0-16,-36 0 16,71 0-16,18 0 15,35 0-15,18 0 16,-18 0-1,35 0-15,1 0 16,-19 0-16,1 0 16,-35 0-16,34 0 15,-52 0-15,-18 0 16,18 0-16,0 0 16,-36 0-16,19 0 15,-1 0-15,18 0 16,-1 0-16,1 0 15,0 0-15,17 0 16,1 0-16,35 0 16,-1 0-16,1 0 15,-18 0 1,0 0 0,36 0-16,-36 0 15,35 0-15,-17 0 16,-1 0-16,-16 0 15,16 0-15,-17 0 16,36 0-16,-36 0 16,18 0-16,17 0 15,-35 0-15,18 0 32,17 0-32,-53 0 78,54 0-78,-36 0 15,-18 0-15,54 0 16,-1 0 0,-17 0-16,17 0 15,1 0-15,-1 0 16,0 0-16,1 0 31,34 0 250,1 0-249,0 0-32,-1 0 15,1 0 1,52 0-16,-34-35 15,34 35-15,18-18 16,-17 18-16,-18 0 16,-35-35-16,17 35 15,-18 0-15,1 0 16,0-18-16,-1 18 16,1 0-16,0 0 15,35 0-15,17 0 16,1 0-1,-36 0-15,35 0 16,19 0-16,-1 0 16,0 0-16,-35 0 15,0 0-15,-18 0 16,0 0-16,18 0 16,0 0-16,-17 0 15,34 0-15,-17 0 16,35 0-16,36 0 15,-1 0-15,1 0 16,-36 0-16,-18 18 16,1 0-16,-36-18 15,18 0 1,-35 0-16,-1 0 16,19 0-1,34 0 1,-17 0-1,35 0 1,1 35 0,-37-35-1,54 18 17,-35-18-17,-1 0-15,89 0 16,-106 0-1,35 0-15,-35 0 16,35 0-16,1 17 16,-36-17-16,-18 0 15,-18 0-15,19 18 16,17-18 46,-18 0-62,35 0 16,-17 0-16,18 35 16,-53-35-16,17 0 15,0 0 1,0 0-16,-17 0 16,0 0-16,-1 0 31,19 0 125,17 0-140,-18 0-16,0 0 15,18 0-15,-35 0 16,35 0-16,-36 0 16,36 0-16,-18 0 15,-17 0-15,17 0 31</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23T03:59:11.13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10389 10054 0,'-17'0'32,"-1"0"30,0 0-46,1 0-16,-1 0 15,0 0-15,-17 0 16,0 35 0,17-35-1,-17 18-15,17-18 32,1 0-32,-1 18 15,0-18-15,1 0 16,-18 0-1,17 0-15,0 35 16,1-17-16,-1-18 16,0 0-1,1 0-15,-19 17 16,19-17 0,-19 36-1,19-19-15,-1-17 16,-17 0-1,17 0 1,-17 0 0,0 0-1,17 0 1,0 0 0,1 0-16,-18 0 15,17 0 1,0 0-1,-17 0 32,35-17 156,-18-1-156,1 0 0,-1 1-31,18-1-1,-18 0 1,1-17-16,-1 17 16,36 18 265,-1 0-265,1 0-16,17 0 15,-17 0-15,0 0 16,-1 0-16,36 0 15,-35 0-15,17 0 16,-17 0-16,35 0 16,-18 0-16,35 0 15,-17 0-15,-17 0 16,34 0-16,-17 0 16,-18 0-16,-17 0 15,0 0-15,-1 0 16,1 0-16,17 0 31,-17 0-31,0 0 31,-1 0-31,1 0 16,-1 0-16,36 0 16,-35 0-16,35 0 15,0 0-15,0 0 16,17 0-16,1 0 15,17 0-15,-17 0 16,-36 0-16,18 0 16,0 0-1,0 0-15,0 0 16,-18 0-16,35 0 16,-17 0-16,18 0 15,17 0-15,-35 0 16,18 0-16,-36 0 15,0 0-15,18 0 16,-35 0 0,-1 0-16,1 0 15,17 0-15,-17 0 16,17 0-16,0 0 16,-17 0-16,35 0 15,-35 0-15,17 0 16,18 0-16,-36 0 15,1 0-15,17 0 16,-17 0-16,0 0 16,-1 0-16,1 0 15,0 0 1,17 0 0,-18 0-1,1 0 1,17 0-16,-17 0 15,0 0 1,-1 0 0,1 0-16,0 0 15,-1 0-15,1 0 47,35 0 234,17 0-281,-17 0 16,18 0-16,-18 0 16,35 0-16,0-17 15,-17 17-15,-54 0 16,1 0-16,17-18 16,-35 1 234,-35 17-219,17 0-16,1 0-15,-1 0 16,-17 0 0,17 17-1,0-17 1,-17 0-16,18 0 16,-1 0-16,-17 0 15,-1 0-15,-17 0 16,1 0-16,-1 0 15,-18 0-15,18 0 16,-17 0-16,34 0 16,-52 0-16,53 0 15,-18 0-15,-18 0 16,36 0-16,-18 0 16,-17 0-16,34 0 15,-17 0-15,-17 0 16,-1 0-16,18 0 15,0 0 1,1 0-16,-1 0 16,0 0-16,-18-17 15,54 17-15,-19 0 16,1 0-16,-18-18 16,35 18-1,-17 0-15,0 0 16,-18 0-16,0 0 15,0 0-15,-17 0 16,-1 0-16,18 0 16,0 0-16,-17 0 15,17 0-15,-18 0 16,36 0-16,-18 0 16,18 0-16,-18-18 15,-18 18-15,36 0 16,-36 0-16,18 0 15,36 0-15,-36 0 16,18 0-16,-18 0 16,0 0-1,17 0 1,1 0 0,0 0-1,17 0 1,1 0-16,-1 0 15,0 0-15,1 0 16,-1 0 0,0 0 93,1 0 16,-1 0-109,-17 0 46,0 0-62,-1 0 16,1 0-1</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23T03:59:19.1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12841 9966 0</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23T03:59:20.8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12788 9966 0</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23T03:59:26.8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9560 10019 0,'36'0'141,"-1"0"-126,-18 0-15,19 0 16,17 0-16,-18 0 15,18 0-15,17 0 16,-34 0-16,52 0 16,71 0-16,-36 0 15,-35 0-15,36 0 16,-36 0-16,0 0 16,-17 0-16,-54 0 15,36 0-15,-35 0 16,35 0-16,-36 0 15,19 0-15,-1 0 16,18 0-16,-18 0 16,0 0-1,1 0-15,-1 0 16,-17 0 0,35 0-16,0 0 15,-18 0-15,0 0 16,-17 0-16,17 0 15,-17 0-15,-1 0 16,1 0-16,0 0 16,17 0-16,-18 0 15,1 0-15,17 0 16,1 0-16,-1 0 16,0 0-1,0 0 1,-17 0-1,0 0-15,-1 0 16,1 0 0,0 0-16,17 0 15,-17 0 1,-1 0-16,36 0 16,-35 0-16,17 0 15,-17 0 95,-1 0 15,1 0-79,0 0-46,-1 0 16,1 0-16,0 0 16,-1 0-16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23T03:59:28.44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9666 10054 0,'-18'0'31,"36"0"63,0 0-94,-1-17 15,19 17 1,-19 0-16,19-18 16,-1 18-16,0 0 15,0 0-15,36-35 16,-36 35-16,1 0 16,-1-18-16,0 18 15,-17 0-15,-1 0 16,1 0-16,0 0 15,-1 0 1,1-18-16,0 18 16,-1 0-1</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23T03:59:29.5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10654 10037 0,'18'0'109,"-1"0"-93,1 0-16,-1 0 15,-17-18-15,53 0 16,-35 1 62,0 17-62</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23T03:59:30.1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11642 9895 0,'-18'0'32</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23T03:59:31.3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11218 10301 0,'0'0'0,"0"18"32,0-1-17,0 1-15,0 17 16,18-17-16,0 17 16,-1-17-16,1-1 15,17 19 1,-17-19-1,-1 1 1,1-18 15,0 0-15,17 35-16,18-35 16,17 0-16,19 0 15,-36 0-15,-1 0 16,1 0-16,-35 0 15,17 0-15</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23T03:59:33.2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9613 10125 0,'53'0'78,"-18"0"-62,18 0-16,53-36 16,-53 36-16,53-35 15,0 35-15,17 0 16,-35 0-16,18 0 16,35 0-16,-17 0 15,-36 0-15,-17 0 16,-54 0-16,36 0 15,-35 0-15,-1 0 47,19 0-47,34 0 16,-17 0-16,35 0 16,142 0-1,-107 0-15,-35 0 16,-17 0-16,-36 0 15,0 0-15,1 0 16,-19 0-16,1 0 16,17 0-16,18 0 15,-18 0-15,54 0 16,-19 0-16,36 0 16,-35 0-16,34 0 15,-34 0-15,0 0 16,-19 0-16,-16 0 15,17 0-15,-18 0 16,18-17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23T03:58:29.6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11359 10072 0,'-17'0'0,"34"0"204,1 0-204,35 0 15,0 0-15,-35 0 16,52 0-1,-17 0 1,-35 0 0,35 0-1,-36 0 17,1 0-17,17 0 1,-17 0-1,-1 0-15,1 0 16,0 0 31,17 0-31,-17 0-16,-1 0 15,19 0-15,-1 0 16,0 0-1,-17 0-15,-1 0 16,19 0 0,-19 0-1,1 0 1,0 0 0,-1 0 62,18 0 1703</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23T03:58:31.9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9701 10001 0,'-17'0'16,"52"0"359,18-17-360,-35 17-15,52 0 16,-52 0-16,17-18 16,-17 18-16,17 0 15,-17 0 1,-1 0 31,19 0-47,-19 0 15,1 0-15,17 0 16,0 0-16,1 0 16,-19 0-1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23T03:58:34.3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10372 10037 0,'35'0'78,"-17"0"-46,17 0-17,-18 0 1,19-18-1,-19 18-15,1 0 16,17 0-16,1 0 16,-1 0-16,18-35 15,-18 35-15,-17 0 16,17 0-16,0 0 16,1 0-16,-19 0 15,1 0-15,17 0 188,0-18-173,1 0 48,-19 18-48,1 0 1,0 0-16,-1 0 16,1 0-16,-1 0 15</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23T03:58:39.9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11359 10037 0,'18'0'125,"0"0"-125,17 0 16,-35-18-1,18 18-15,17 0 16,0 0-1,-17 0-15,17 0 16,-17 0-16,-1 0 16,1 0-16,17 0 15,-17 0 1,0 0-16,34 0 16,-52-18-1,18 18 1,17 0-16,-17 0 15,0-17 1,-1 17 62,1 0-47,0 0-31,17 0 16,-17 0 0,-1 0 93,18-18-93,-17 18 265,17-18-265,-17 18-1,0-17 751</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23T03:58:48.9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11659 10037 0</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23T03:58:49.4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11836 10001 0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23T03:58:59.4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12330 10054 0,'17'0'109,"1"0"-93,-1 0-16,1 0 15,53 0-15,-1 0 16,1 0-16,-36 0 16,36 0-16,-54 0 15,1 0-15,0 0 16,-1 0-1,18 0 32,-17 0-31,0 0 0,17 0-1,-17 0-15</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23T03:59:06.3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9790 10019 0</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ECFD4A2-C66A-4E71-91EF-EA38AF6CDB11}" type="datetimeFigureOut">
              <a:rPr lang="en-IN" smtClean="0"/>
              <a:t>31-05-2024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07A68BAD-C33C-4531-8BE5-85B5B6647418}"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240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CFD4A2-C66A-4E71-91EF-EA38AF6CDB11}" type="datetimeFigureOut">
              <a:rPr lang="en-IN" smtClean="0"/>
              <a:t>31-05-2024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A68BAD-C33C-4531-8BE5-85B5B6647418}" type="slidenum">
              <a:rPr lang="en-IN" smtClean="0"/>
              <a:t>‹#›</a:t>
            </a:fld>
            <a:endParaRPr lang="en-IN"/>
          </a:p>
        </p:txBody>
      </p:sp>
    </p:spTree>
    <p:extLst>
      <p:ext uri="{BB962C8B-B14F-4D97-AF65-F5344CB8AC3E}">
        <p14:creationId xmlns:p14="http://schemas.microsoft.com/office/powerpoint/2010/main" val="2051382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CFD4A2-C66A-4E71-91EF-EA38AF6CDB11}" type="datetimeFigureOut">
              <a:rPr lang="en-IN" smtClean="0"/>
              <a:t>31-05-2024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A68BAD-C33C-4531-8BE5-85B5B6647418}"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3083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CFD4A2-C66A-4E71-91EF-EA38AF6CDB11}" type="datetimeFigureOut">
              <a:rPr lang="en-IN" smtClean="0"/>
              <a:t>31-05-2024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A68BAD-C33C-4531-8BE5-85B5B6647418}"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1862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CFD4A2-C66A-4E71-91EF-EA38AF6CDB11}" type="datetimeFigureOut">
              <a:rPr lang="en-IN" smtClean="0"/>
              <a:t>31-05-2024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A68BAD-C33C-4531-8BE5-85B5B6647418}" type="slidenum">
              <a:rPr lang="en-IN" smtClean="0"/>
              <a:t>‹#›</a:t>
            </a:fld>
            <a:endParaRPr lang="en-IN"/>
          </a:p>
        </p:txBody>
      </p:sp>
    </p:spTree>
    <p:extLst>
      <p:ext uri="{BB962C8B-B14F-4D97-AF65-F5344CB8AC3E}">
        <p14:creationId xmlns:p14="http://schemas.microsoft.com/office/powerpoint/2010/main" val="161465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CFD4A2-C66A-4E71-91EF-EA38AF6CDB11}" type="datetimeFigureOut">
              <a:rPr lang="en-IN" smtClean="0"/>
              <a:t>31-05-2024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A68BAD-C33C-4531-8BE5-85B5B6647418}"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9354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CFD4A2-C66A-4E71-91EF-EA38AF6CDB11}" type="datetimeFigureOut">
              <a:rPr lang="en-IN" smtClean="0"/>
              <a:t>31-05-2024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A68BAD-C33C-4531-8BE5-85B5B6647418}"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5371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CFD4A2-C66A-4E71-91EF-EA38AF6CDB11}" type="datetimeFigureOut">
              <a:rPr lang="en-IN" smtClean="0"/>
              <a:t>31-05-2024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A68BAD-C33C-4531-8BE5-85B5B664741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7458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CFD4A2-C66A-4E71-91EF-EA38AF6CDB11}" type="datetimeFigureOut">
              <a:rPr lang="en-IN" smtClean="0"/>
              <a:t>31-05-2024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A68BAD-C33C-4531-8BE5-85B5B6647418}"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69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CFD4A2-C66A-4E71-91EF-EA38AF6CDB11}" type="datetimeFigureOut">
              <a:rPr lang="en-IN" smtClean="0"/>
              <a:t>31-05-2024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A68BAD-C33C-4531-8BE5-85B5B6647418}" type="slidenum">
              <a:rPr lang="en-IN" smtClean="0"/>
              <a:t>‹#›</a:t>
            </a:fld>
            <a:endParaRPr lang="en-IN"/>
          </a:p>
        </p:txBody>
      </p:sp>
    </p:spTree>
    <p:extLst>
      <p:ext uri="{BB962C8B-B14F-4D97-AF65-F5344CB8AC3E}">
        <p14:creationId xmlns:p14="http://schemas.microsoft.com/office/powerpoint/2010/main" val="372520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CFD4A2-C66A-4E71-91EF-EA38AF6CDB11}" type="datetimeFigureOut">
              <a:rPr lang="en-IN" smtClean="0"/>
              <a:t>31-05-2024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A68BAD-C33C-4531-8BE5-85B5B6647418}"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8725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CFD4A2-C66A-4E71-91EF-EA38AF6CDB11}" type="datetimeFigureOut">
              <a:rPr lang="en-IN" smtClean="0"/>
              <a:t>31-05-2024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A68BAD-C33C-4531-8BE5-85B5B6647418}" type="slidenum">
              <a:rPr lang="en-IN" smtClean="0"/>
              <a:t>‹#›</a:t>
            </a:fld>
            <a:endParaRPr lang="en-IN"/>
          </a:p>
        </p:txBody>
      </p:sp>
    </p:spTree>
    <p:extLst>
      <p:ext uri="{BB962C8B-B14F-4D97-AF65-F5344CB8AC3E}">
        <p14:creationId xmlns:p14="http://schemas.microsoft.com/office/powerpoint/2010/main" val="3849646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CFD4A2-C66A-4E71-91EF-EA38AF6CDB11}" type="datetimeFigureOut">
              <a:rPr lang="en-IN" smtClean="0"/>
              <a:t>31-05-2024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7A68BAD-C33C-4531-8BE5-85B5B6647418}"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6844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CFD4A2-C66A-4E71-91EF-EA38AF6CDB11}" type="datetimeFigureOut">
              <a:rPr lang="en-IN" smtClean="0"/>
              <a:t>31-05-2024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7A68BAD-C33C-4531-8BE5-85B5B664741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503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FD4A2-C66A-4E71-91EF-EA38AF6CDB11}" type="datetimeFigureOut">
              <a:rPr lang="en-IN" smtClean="0"/>
              <a:t>31-05-2024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7A68BAD-C33C-4531-8BE5-85B5B6647418}" type="slidenum">
              <a:rPr lang="en-IN" smtClean="0"/>
              <a:t>‹#›</a:t>
            </a:fld>
            <a:endParaRPr lang="en-IN"/>
          </a:p>
        </p:txBody>
      </p:sp>
    </p:spTree>
    <p:extLst>
      <p:ext uri="{BB962C8B-B14F-4D97-AF65-F5344CB8AC3E}">
        <p14:creationId xmlns:p14="http://schemas.microsoft.com/office/powerpoint/2010/main" val="2189168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CFD4A2-C66A-4E71-91EF-EA38AF6CDB11}" type="datetimeFigureOut">
              <a:rPr lang="en-IN" smtClean="0"/>
              <a:t>31-05-2024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A68BAD-C33C-4531-8BE5-85B5B6647418}"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2589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CFD4A2-C66A-4E71-91EF-EA38AF6CDB11}" type="datetimeFigureOut">
              <a:rPr lang="en-IN" smtClean="0"/>
              <a:t>31-05-2024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A68BAD-C33C-4531-8BE5-85B5B6647418}" type="slidenum">
              <a:rPr lang="en-IN" smtClean="0"/>
              <a:t>‹#›</a:t>
            </a:fld>
            <a:endParaRPr lang="en-IN"/>
          </a:p>
        </p:txBody>
      </p:sp>
    </p:spTree>
    <p:extLst>
      <p:ext uri="{BB962C8B-B14F-4D97-AF65-F5344CB8AC3E}">
        <p14:creationId xmlns:p14="http://schemas.microsoft.com/office/powerpoint/2010/main" val="955009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ECFD4A2-C66A-4E71-91EF-EA38AF6CDB11}" type="datetimeFigureOut">
              <a:rPr lang="en-IN" smtClean="0"/>
              <a:t>31-05-2024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7A68BAD-C33C-4531-8BE5-85B5B6647418}" type="slidenum">
              <a:rPr lang="en-IN" smtClean="0"/>
              <a:t>‹#›</a:t>
            </a:fld>
            <a:endParaRPr lang="en-IN"/>
          </a:p>
        </p:txBody>
      </p:sp>
    </p:spTree>
    <p:extLst>
      <p:ext uri="{BB962C8B-B14F-4D97-AF65-F5344CB8AC3E}">
        <p14:creationId xmlns:p14="http://schemas.microsoft.com/office/powerpoint/2010/main" val="42138398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customXml" Target="../ink/ink9.xml"/><Relationship Id="rId26" Type="http://schemas.openxmlformats.org/officeDocument/2006/relationships/image" Target="../media/image39.png"/><Relationship Id="rId3" Type="http://schemas.openxmlformats.org/officeDocument/2006/relationships/customXml" Target="../ink/ink1.xml"/><Relationship Id="rId21" Type="http://schemas.openxmlformats.org/officeDocument/2006/relationships/customXml" Target="../ink/ink11.xml"/><Relationship Id="rId34" Type="http://schemas.openxmlformats.org/officeDocument/2006/relationships/image" Target="../media/image43.png"/><Relationship Id="rId7" Type="http://schemas.openxmlformats.org/officeDocument/2006/relationships/customXml" Target="../ink/ink3.xml"/><Relationship Id="rId12" Type="http://schemas.openxmlformats.org/officeDocument/2006/relationships/image" Target="../media/image34.png"/><Relationship Id="rId17" Type="http://schemas.openxmlformats.org/officeDocument/2006/relationships/image" Target="../media/image36.png"/><Relationship Id="rId25" Type="http://schemas.openxmlformats.org/officeDocument/2006/relationships/customXml" Target="../ink/ink14.xml"/><Relationship Id="rId33" Type="http://schemas.openxmlformats.org/officeDocument/2006/relationships/customXml" Target="../ink/ink18.xml"/><Relationship Id="rId2" Type="http://schemas.openxmlformats.org/officeDocument/2006/relationships/image" Target="../media/image31.jpeg"/><Relationship Id="rId16" Type="http://schemas.openxmlformats.org/officeDocument/2006/relationships/customXml" Target="../ink/ink8.xml"/><Relationship Id="rId20" Type="http://schemas.openxmlformats.org/officeDocument/2006/relationships/image" Target="../media/image37.png"/><Relationship Id="rId29" Type="http://schemas.openxmlformats.org/officeDocument/2006/relationships/customXml" Target="../ink/ink16.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customXml" Target="../ink/ink5.xml"/><Relationship Id="rId24" Type="http://schemas.openxmlformats.org/officeDocument/2006/relationships/image" Target="../media/image38.png"/><Relationship Id="rId32" Type="http://schemas.openxmlformats.org/officeDocument/2006/relationships/image" Target="../media/image42.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3.xml"/><Relationship Id="rId28" Type="http://schemas.openxmlformats.org/officeDocument/2006/relationships/image" Target="../media/image40.png"/><Relationship Id="rId10" Type="http://schemas.openxmlformats.org/officeDocument/2006/relationships/image" Target="../media/image33.png"/><Relationship Id="rId19" Type="http://schemas.openxmlformats.org/officeDocument/2006/relationships/customXml" Target="../ink/ink10.xml"/><Relationship Id="rId31" Type="http://schemas.openxmlformats.org/officeDocument/2006/relationships/customXml" Target="../ink/ink17.xml"/><Relationship Id="rId4" Type="http://schemas.openxmlformats.org/officeDocument/2006/relationships/image" Target="../media/image300.png"/><Relationship Id="rId9" Type="http://schemas.openxmlformats.org/officeDocument/2006/relationships/customXml" Target="../ink/ink4.xml"/><Relationship Id="rId14" Type="http://schemas.openxmlformats.org/officeDocument/2006/relationships/image" Target="../media/image35.png"/><Relationship Id="rId22" Type="http://schemas.openxmlformats.org/officeDocument/2006/relationships/customXml" Target="../ink/ink12.xml"/><Relationship Id="rId27" Type="http://schemas.openxmlformats.org/officeDocument/2006/relationships/customXml" Target="../ink/ink15.xml"/><Relationship Id="rId30" Type="http://schemas.openxmlformats.org/officeDocument/2006/relationships/image" Target="../media/image41.png"/><Relationship Id="rId8"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F1875-01B0-4499-9124-D8AE152B65EA}"/>
              </a:ext>
            </a:extLst>
          </p:cNvPr>
          <p:cNvSpPr>
            <a:spLocks noGrp="1"/>
          </p:cNvSpPr>
          <p:nvPr>
            <p:ph type="ctrTitle"/>
          </p:nvPr>
        </p:nvSpPr>
        <p:spPr/>
        <p:txBody>
          <a:bodyPr/>
          <a:lstStyle/>
          <a:p>
            <a:r>
              <a:rPr lang="en-IN" dirty="0"/>
              <a:t>UNIT-1_2_3 LPC2148</a:t>
            </a:r>
          </a:p>
        </p:txBody>
      </p:sp>
    </p:spTree>
    <p:extLst>
      <p:ext uri="{BB962C8B-B14F-4D97-AF65-F5344CB8AC3E}">
        <p14:creationId xmlns:p14="http://schemas.microsoft.com/office/powerpoint/2010/main" val="850775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7D735-8FAF-477D-A069-42BE9FA9F1AB}"/>
              </a:ext>
            </a:extLst>
          </p:cNvPr>
          <p:cNvPicPr>
            <a:picLocks noChangeAspect="1"/>
          </p:cNvPicPr>
          <p:nvPr/>
        </p:nvPicPr>
        <p:blipFill>
          <a:blip r:embed="rId2"/>
          <a:stretch>
            <a:fillRect/>
          </a:stretch>
        </p:blipFill>
        <p:spPr>
          <a:xfrm>
            <a:off x="2258997" y="826544"/>
            <a:ext cx="7674005" cy="5204911"/>
          </a:xfrm>
          <a:prstGeom prst="rect">
            <a:avLst/>
          </a:prstGeom>
        </p:spPr>
      </p:pic>
    </p:spTree>
    <p:extLst>
      <p:ext uri="{BB962C8B-B14F-4D97-AF65-F5344CB8AC3E}">
        <p14:creationId xmlns:p14="http://schemas.microsoft.com/office/powerpoint/2010/main" val="1806462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D49A56E-8FC6-4AD4-B41C-B72F71C342BE}"/>
              </a:ext>
            </a:extLst>
          </p:cNvPr>
          <p:cNvPicPr>
            <a:picLocks noGrp="1" noChangeAspect="1"/>
          </p:cNvPicPr>
          <p:nvPr>
            <p:ph idx="1"/>
          </p:nvPr>
        </p:nvPicPr>
        <p:blipFill>
          <a:blip r:embed="rId2"/>
          <a:stretch>
            <a:fillRect/>
          </a:stretch>
        </p:blipFill>
        <p:spPr>
          <a:xfrm>
            <a:off x="6375272" y="1915416"/>
            <a:ext cx="4331573" cy="2049872"/>
          </a:xfrm>
        </p:spPr>
      </p:pic>
      <p:pic>
        <p:nvPicPr>
          <p:cNvPr id="9" name="Picture 8">
            <a:extLst>
              <a:ext uri="{FF2B5EF4-FFF2-40B4-BE49-F238E27FC236}">
                <a16:creationId xmlns:a16="http://schemas.microsoft.com/office/drawing/2014/main" id="{109FD286-54FB-40A3-B849-DEA0DD2F0A03}"/>
              </a:ext>
            </a:extLst>
          </p:cNvPr>
          <p:cNvPicPr>
            <a:picLocks noChangeAspect="1"/>
          </p:cNvPicPr>
          <p:nvPr/>
        </p:nvPicPr>
        <p:blipFill>
          <a:blip r:embed="rId3"/>
          <a:stretch>
            <a:fillRect/>
          </a:stretch>
        </p:blipFill>
        <p:spPr>
          <a:xfrm>
            <a:off x="1295402" y="1934299"/>
            <a:ext cx="4136570" cy="2049872"/>
          </a:xfrm>
          <a:prstGeom prst="rect">
            <a:avLst/>
          </a:prstGeom>
        </p:spPr>
      </p:pic>
    </p:spTree>
    <p:extLst>
      <p:ext uri="{BB962C8B-B14F-4D97-AF65-F5344CB8AC3E}">
        <p14:creationId xmlns:p14="http://schemas.microsoft.com/office/powerpoint/2010/main" val="3901179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14C2-89DC-466C-9F91-4DD98D4D3DD0}"/>
              </a:ext>
            </a:extLst>
          </p:cNvPr>
          <p:cNvSpPr>
            <a:spLocks noGrp="1"/>
          </p:cNvSpPr>
          <p:nvPr>
            <p:ph type="title"/>
          </p:nvPr>
        </p:nvSpPr>
        <p:spPr/>
        <p:txBody>
          <a:bodyPr/>
          <a:lstStyle/>
          <a:p>
            <a:r>
              <a:rPr lang="en-IN" dirty="0"/>
              <a:t>GPIO Registers</a:t>
            </a:r>
          </a:p>
        </p:txBody>
      </p:sp>
      <p:sp>
        <p:nvSpPr>
          <p:cNvPr id="3" name="Content Placeholder 2">
            <a:extLst>
              <a:ext uri="{FF2B5EF4-FFF2-40B4-BE49-F238E27FC236}">
                <a16:creationId xmlns:a16="http://schemas.microsoft.com/office/drawing/2014/main" id="{CB59153F-9B9E-40D3-8276-01E583BC8FE4}"/>
              </a:ext>
            </a:extLst>
          </p:cNvPr>
          <p:cNvSpPr>
            <a:spLocks noGrp="1"/>
          </p:cNvSpPr>
          <p:nvPr>
            <p:ph idx="1"/>
          </p:nvPr>
        </p:nvSpPr>
        <p:spPr/>
        <p:txBody>
          <a:bodyPr>
            <a:normAutofit fontScale="92500" lnSpcReduction="10000"/>
          </a:bodyPr>
          <a:lstStyle/>
          <a:p>
            <a:pPr marR="3810">
              <a:lnSpc>
                <a:spcPct val="97000"/>
              </a:lnSpc>
              <a:spcAft>
                <a:spcPts val="0"/>
              </a:spcAft>
              <a:buFont typeface="Wingdings" panose="05000000000000000000" pitchFamily="2" charset="2"/>
              <a:buChar char="v"/>
              <a:tabLst>
                <a:tab pos="457200" algn="l"/>
              </a:tabLst>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IODIR</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(IO direction register, IODIR0 for P0 &amp; IODIR1 for P1) – The bit setting of this register configures the pin as input or output, 1 for output, 0 for input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ts val="1445"/>
              </a:lnSpc>
              <a:buFont typeface="Wingdings" panose="05000000000000000000" pitchFamily="2" charset="2"/>
              <a:buChar char="v"/>
            </a:pP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R="3810" algn="just">
              <a:lnSpc>
                <a:spcPct val="98000"/>
              </a:lnSpc>
              <a:spcAft>
                <a:spcPts val="0"/>
              </a:spcAft>
              <a:buFont typeface="Wingdings" panose="05000000000000000000" pitchFamily="2" charset="2"/>
              <a:buChar char="v"/>
              <a:tabLst>
                <a:tab pos="457200" algn="l"/>
              </a:tabLst>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IOSET</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(IO set register, IOSET0 &amp; IOSET1) – This register is used to set the output pins of the chip. To make a pin to be ‘1’, the corresponding bit in the register is to be ‘1’. Writing zeros have no effect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ts val="1450"/>
              </a:lnSpc>
              <a:buNone/>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R="3810" algn="just">
              <a:lnSpc>
                <a:spcPct val="98000"/>
              </a:lnSpc>
              <a:spcAft>
                <a:spcPts val="0"/>
              </a:spcAft>
              <a:buFont typeface="Wingdings" panose="05000000000000000000" pitchFamily="2" charset="2"/>
              <a:buChar char="v"/>
              <a:tabLst>
                <a:tab pos="457200" algn="l"/>
              </a:tabLst>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IOCLR</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(IO Clear register, IOCLR0 &amp; IOCLR1) – To make an output pin to have a ‘0’ value,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i.e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to clear it. The corresponding bit in this register has to be a ‘1’. Writing zeros have no effect.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ts val="1650"/>
              </a:lnSpc>
              <a:buNone/>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R="3810" algn="just">
              <a:lnSpc>
                <a:spcPct val="98000"/>
              </a:lnSpc>
              <a:spcAft>
                <a:spcPts val="0"/>
              </a:spcAft>
              <a:buFont typeface="Wingdings" panose="05000000000000000000" pitchFamily="2" charset="2"/>
              <a:buChar char="v"/>
              <a:tabLst>
                <a:tab pos="457200" algn="l"/>
              </a:tabLst>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IOPIN</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(IO Pin register, IOPIN0 &amp; IOPIN1): From this register the value of the corresponding pin can be read, irrespective of whether the pin is an input or output pin.</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ts val="1000"/>
              </a:lnSpc>
              <a:buNone/>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285997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3419F-4C53-4F9F-87E9-1CCA95425B9C}"/>
              </a:ext>
            </a:extLst>
          </p:cNvPr>
          <p:cNvSpPr>
            <a:spLocks noGrp="1"/>
          </p:cNvSpPr>
          <p:nvPr>
            <p:ph type="title"/>
          </p:nvPr>
        </p:nvSpPr>
        <p:spPr/>
        <p:txBody>
          <a:bodyPr>
            <a:normAutofit/>
          </a:bodyPr>
          <a:lstStyle/>
          <a:p>
            <a:r>
              <a:rPr lang="en-IN" sz="2400" b="1" dirty="0">
                <a:effectLst/>
                <a:latin typeface="Times New Roman" panose="02020603050405020304" pitchFamily="18" charset="0"/>
                <a:ea typeface="Times New Roman" panose="02020603050405020304" pitchFamily="18" charset="0"/>
                <a:cs typeface="Arial" panose="020B0604020202020204" pitchFamily="34" charset="0"/>
              </a:rPr>
              <a:t>Example1</a:t>
            </a:r>
            <a:r>
              <a:rPr lang="en-IN" sz="2400" dirty="0">
                <a:effectLst/>
                <a:latin typeface="Times New Roman" panose="02020603050405020304" pitchFamily="18" charset="0"/>
                <a:ea typeface="Times New Roman" panose="02020603050405020304" pitchFamily="18" charset="0"/>
                <a:cs typeface="Arial" panose="020B0604020202020204" pitchFamily="34" charset="0"/>
              </a:rPr>
              <a:t>: Set the lower  sixteen GPIO pins of P0 to 1.</a:t>
            </a:r>
            <a:endParaRPr lang="en-IN" sz="5400" dirty="0"/>
          </a:p>
        </p:txBody>
      </p:sp>
      <p:sp>
        <p:nvSpPr>
          <p:cNvPr id="3" name="Content Placeholder 2">
            <a:extLst>
              <a:ext uri="{FF2B5EF4-FFF2-40B4-BE49-F238E27FC236}">
                <a16:creationId xmlns:a16="http://schemas.microsoft.com/office/drawing/2014/main" id="{722586D4-567B-4686-B23B-484430386F56}"/>
              </a:ext>
            </a:extLst>
          </p:cNvPr>
          <p:cNvSpPr>
            <a:spLocks noGrp="1"/>
          </p:cNvSpPr>
          <p:nvPr>
            <p:ph idx="1"/>
          </p:nvPr>
        </p:nvSpPr>
        <p:spPr/>
        <p:txBody>
          <a:bodyPr/>
          <a:lstStyle/>
          <a:p>
            <a:pPr marL="171450" indent="0">
              <a:lnSpc>
                <a:spcPct val="97000"/>
              </a:lnSpc>
              <a:buNone/>
            </a:pPr>
            <a:r>
              <a:rPr lang="en-IN" dirty="0">
                <a:effectLst/>
                <a:latin typeface="Times New Roman" panose="02020603050405020304" pitchFamily="18" charset="0"/>
                <a:ea typeface="Times New Roman" panose="02020603050405020304" pitchFamily="18" charset="0"/>
                <a:cs typeface="Arial" panose="020B0604020202020204" pitchFamily="34" charset="0"/>
              </a:rPr>
              <a:t>First set the direction, Set the output to 1,</a:t>
            </a:r>
            <a:endParaRPr lang="en-IN" dirty="0">
              <a:effectLst/>
              <a:latin typeface="Calibri" panose="020F0502020204030204" pitchFamily="34" charset="0"/>
              <a:ea typeface="Calibri" panose="020F0502020204030204" pitchFamily="34" charset="0"/>
              <a:cs typeface="Arial" panose="020B0604020202020204" pitchFamily="34" charset="0"/>
            </a:endParaRPr>
          </a:p>
          <a:p>
            <a:pPr marL="0" indent="0">
              <a:lnSpc>
                <a:spcPts val="1380"/>
              </a:lnSpc>
              <a:buNone/>
            </a:pPr>
            <a:br>
              <a:rPr lang="en-IN" dirty="0">
                <a:effectLst/>
                <a:latin typeface="Times New Roman" panose="02020603050405020304" pitchFamily="18" charset="0"/>
                <a:ea typeface="Times New Roman" panose="02020603050405020304" pitchFamily="18" charset="0"/>
                <a:cs typeface="Arial" panose="020B0604020202020204" pitchFamily="34" charset="0"/>
              </a:rPr>
            </a:br>
            <a:endParaRPr lang="en-IN"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IN" dirty="0">
                <a:effectLst/>
                <a:latin typeface="Times New Roman" panose="02020603050405020304" pitchFamily="18" charset="0"/>
                <a:ea typeface="Times New Roman" panose="02020603050405020304" pitchFamily="18" charset="0"/>
                <a:cs typeface="Arial" panose="020B0604020202020204" pitchFamily="34" charset="0"/>
              </a:rPr>
              <a:t>IODIR0 = 0x0000FFFF</a:t>
            </a:r>
            <a:endParaRPr lang="en-IN"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IN" dirty="0">
                <a:effectLst/>
                <a:latin typeface="Times New Roman" panose="02020603050405020304" pitchFamily="18" charset="0"/>
                <a:ea typeface="Times New Roman" panose="02020603050405020304" pitchFamily="18" charset="0"/>
                <a:cs typeface="Arial" panose="020B0604020202020204" pitchFamily="34" charset="0"/>
              </a:rPr>
              <a:t>IOSET0 = 0x0000FFFF</a:t>
            </a:r>
            <a:endParaRPr lang="en-IN"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3225419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00D6A-5793-4129-B600-4C6675191483}"/>
              </a:ext>
            </a:extLst>
          </p:cNvPr>
          <p:cNvSpPr>
            <a:spLocks noGrp="1"/>
          </p:cNvSpPr>
          <p:nvPr>
            <p:ph type="title"/>
          </p:nvPr>
        </p:nvSpPr>
        <p:spPr>
          <a:xfrm>
            <a:off x="1295401" y="524933"/>
            <a:ext cx="9434803" cy="809346"/>
          </a:xfrm>
        </p:spPr>
        <p:txBody>
          <a:bodyPr>
            <a:normAutofit/>
          </a:bodyPr>
          <a:lstStyle/>
          <a:p>
            <a:r>
              <a:rPr lang="en-IN" sz="2400" b="1" dirty="0">
                <a:effectLst/>
                <a:latin typeface="Times New Roman" panose="02020603050405020304" pitchFamily="18" charset="0"/>
                <a:ea typeface="Times New Roman" panose="02020603050405020304" pitchFamily="18" charset="0"/>
                <a:cs typeface="Arial" panose="020B0604020202020204" pitchFamily="34" charset="0"/>
              </a:rPr>
              <a:t>Example2: Interface an LED to P0.10 and turn ON and OFF the LED.</a:t>
            </a:r>
            <a:endParaRPr lang="en-IN" sz="5400" dirty="0"/>
          </a:p>
        </p:txBody>
      </p:sp>
      <p:sp>
        <p:nvSpPr>
          <p:cNvPr id="3" name="Content Placeholder 2">
            <a:extLst>
              <a:ext uri="{FF2B5EF4-FFF2-40B4-BE49-F238E27FC236}">
                <a16:creationId xmlns:a16="http://schemas.microsoft.com/office/drawing/2014/main" id="{F4592D76-F85B-485C-A0F1-29CF51F64600}"/>
              </a:ext>
            </a:extLst>
          </p:cNvPr>
          <p:cNvSpPr>
            <a:spLocks noGrp="1"/>
          </p:cNvSpPr>
          <p:nvPr>
            <p:ph idx="1"/>
          </p:nvPr>
        </p:nvSpPr>
        <p:spPr>
          <a:xfrm>
            <a:off x="1295401" y="1334279"/>
            <a:ext cx="9601196" cy="4998788"/>
          </a:xfrm>
        </p:spPr>
        <p:txBody>
          <a:bodyPr>
            <a:normAutofit fontScale="92500" lnSpcReduction="20000"/>
          </a:bodyPr>
          <a:lstStyle/>
          <a:p>
            <a:pPr marL="0" indent="0">
              <a:buNone/>
            </a:pPr>
            <a:r>
              <a:rPr lang="en-IN" sz="2000" b="1" dirty="0">
                <a:effectLst/>
                <a:latin typeface="Times New Roman" panose="02020603050405020304" pitchFamily="18" charset="0"/>
                <a:ea typeface="Times New Roman" panose="02020603050405020304" pitchFamily="18" charset="0"/>
                <a:cs typeface="Arial" panose="020B0604020202020204" pitchFamily="34" charset="0"/>
              </a:rPr>
              <a:t>#include &lt;LPC214X.H&gt;</a:t>
            </a:r>
            <a:endParaRPr lang="en-IN" sz="2000" b="1"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IN" sz="2000" b="1" dirty="0">
                <a:effectLst/>
                <a:latin typeface="Times New Roman" panose="02020603050405020304" pitchFamily="18" charset="0"/>
                <a:ea typeface="Times New Roman" panose="02020603050405020304" pitchFamily="18" charset="0"/>
                <a:cs typeface="Arial" panose="020B0604020202020204" pitchFamily="34" charset="0"/>
              </a:rPr>
              <a:t>int main(void)</a:t>
            </a:r>
            <a:endParaRPr lang="en-IN" sz="2000" b="1"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IN" sz="20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2000" b="1" dirty="0">
              <a:effectLst/>
              <a:latin typeface="Calibri" panose="020F0502020204030204" pitchFamily="34" charset="0"/>
              <a:ea typeface="Calibri" panose="020F0502020204030204" pitchFamily="34" charset="0"/>
              <a:cs typeface="Arial" panose="020B0604020202020204" pitchFamily="34" charset="0"/>
            </a:endParaRPr>
          </a:p>
          <a:p>
            <a:pPr marL="57150" indent="0">
              <a:buNone/>
            </a:pPr>
            <a:r>
              <a:rPr lang="en-IN" sz="2000" b="1" dirty="0">
                <a:effectLst/>
                <a:latin typeface="Times New Roman" panose="02020603050405020304" pitchFamily="18" charset="0"/>
                <a:ea typeface="Times New Roman" panose="02020603050405020304" pitchFamily="18" charset="0"/>
                <a:cs typeface="Arial" panose="020B0604020202020204" pitchFamily="34" charset="0"/>
              </a:rPr>
              <a:t>unsigned int x;</a:t>
            </a:r>
            <a:endParaRPr lang="en-IN" sz="2000" b="1" dirty="0">
              <a:effectLst/>
              <a:latin typeface="Calibri" panose="020F0502020204030204" pitchFamily="34" charset="0"/>
              <a:ea typeface="Calibri" panose="020F0502020204030204" pitchFamily="34" charset="0"/>
              <a:cs typeface="Arial" panose="020B0604020202020204" pitchFamily="34" charset="0"/>
            </a:endParaRPr>
          </a:p>
          <a:p>
            <a:pPr marL="57150" indent="0">
              <a:buNone/>
              <a:tabLst>
                <a:tab pos="2019300" algn="l"/>
              </a:tabLst>
            </a:pPr>
            <a:r>
              <a:rPr lang="en-IN" sz="2000" b="1" dirty="0">
                <a:effectLst/>
                <a:latin typeface="Times New Roman" panose="02020603050405020304" pitchFamily="18" charset="0"/>
                <a:ea typeface="Times New Roman" panose="02020603050405020304" pitchFamily="18" charset="0"/>
                <a:cs typeface="Arial" panose="020B0604020202020204" pitchFamily="34" charset="0"/>
              </a:rPr>
              <a:t>IODIR0 = 0xFFFFFFFF;	//Make all the pins as outputs</a:t>
            </a:r>
            <a:endParaRPr lang="en-IN" sz="2000" b="1" dirty="0">
              <a:effectLst/>
              <a:latin typeface="Calibri" panose="020F0502020204030204" pitchFamily="34" charset="0"/>
              <a:ea typeface="Calibri" panose="020F0502020204030204" pitchFamily="34" charset="0"/>
              <a:cs typeface="Arial" panose="020B0604020202020204" pitchFamily="34" charset="0"/>
            </a:endParaRPr>
          </a:p>
          <a:p>
            <a:pPr marL="19050" indent="0">
              <a:buNone/>
            </a:pPr>
            <a:r>
              <a:rPr lang="en-IN" sz="2000" b="1" dirty="0">
                <a:effectLst/>
                <a:latin typeface="Times New Roman" panose="02020603050405020304" pitchFamily="18" charset="0"/>
                <a:ea typeface="Times New Roman" panose="02020603050405020304" pitchFamily="18" charset="0"/>
                <a:cs typeface="Arial" panose="020B0604020202020204" pitchFamily="34" charset="0"/>
              </a:rPr>
              <a:t>for(;;)</a:t>
            </a:r>
            <a:endParaRPr lang="en-IN" sz="2000" b="1" dirty="0">
              <a:effectLst/>
              <a:latin typeface="Calibri" panose="020F0502020204030204" pitchFamily="34" charset="0"/>
              <a:ea typeface="Calibri" panose="020F0502020204030204" pitchFamily="34" charset="0"/>
              <a:cs typeface="Arial" panose="020B0604020202020204" pitchFamily="34" charset="0"/>
            </a:endParaRPr>
          </a:p>
          <a:p>
            <a:pPr marL="19050" indent="0">
              <a:buNone/>
            </a:pPr>
            <a:r>
              <a:rPr lang="en-IN" sz="20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2000" b="1" dirty="0">
              <a:effectLst/>
              <a:latin typeface="Calibri" panose="020F0502020204030204" pitchFamily="34" charset="0"/>
              <a:ea typeface="Calibri" panose="020F0502020204030204" pitchFamily="34" charset="0"/>
              <a:cs typeface="Arial" panose="020B0604020202020204" pitchFamily="34" charset="0"/>
            </a:endParaRPr>
          </a:p>
          <a:p>
            <a:pPr marL="133350" indent="0">
              <a:buNone/>
            </a:pPr>
            <a:r>
              <a:rPr lang="en-IN" sz="2000" b="1" dirty="0">
                <a:effectLst/>
                <a:latin typeface="Times New Roman" panose="02020603050405020304" pitchFamily="18" charset="0"/>
                <a:ea typeface="Times New Roman" panose="02020603050405020304" pitchFamily="18" charset="0"/>
                <a:cs typeface="Arial" panose="020B0604020202020204" pitchFamily="34" charset="0"/>
              </a:rPr>
              <a:t>IOSET0 = 1 &lt;&lt; 10;  //Set the port pin P0.10</a:t>
            </a:r>
            <a:endParaRPr lang="en-IN" sz="2000" b="1" dirty="0">
              <a:effectLst/>
              <a:latin typeface="Calibri" panose="020F0502020204030204" pitchFamily="34" charset="0"/>
              <a:ea typeface="Calibri" panose="020F0502020204030204" pitchFamily="34" charset="0"/>
              <a:cs typeface="Arial" panose="020B0604020202020204" pitchFamily="34" charset="0"/>
            </a:endParaRPr>
          </a:p>
          <a:p>
            <a:pPr marL="133350" indent="0">
              <a:buNone/>
            </a:pPr>
            <a:r>
              <a:rPr lang="en-IN" sz="2000" b="1" dirty="0">
                <a:effectLst/>
                <a:latin typeface="Times New Roman" panose="02020603050405020304" pitchFamily="18" charset="0"/>
                <a:ea typeface="Times New Roman" panose="02020603050405020304" pitchFamily="18" charset="0"/>
                <a:cs typeface="Arial" panose="020B0604020202020204" pitchFamily="34" charset="0"/>
              </a:rPr>
              <a:t>for(x=0;x&lt;30000;x++); //delay for ON time</a:t>
            </a:r>
            <a:endParaRPr lang="en-IN" sz="2000" b="1" dirty="0">
              <a:effectLst/>
              <a:latin typeface="Calibri" panose="020F0502020204030204" pitchFamily="34" charset="0"/>
              <a:ea typeface="Calibri" panose="020F0502020204030204" pitchFamily="34" charset="0"/>
              <a:cs typeface="Arial" panose="020B0604020202020204" pitchFamily="34" charset="0"/>
            </a:endParaRPr>
          </a:p>
          <a:p>
            <a:pPr marL="133350" indent="0">
              <a:buNone/>
            </a:pPr>
            <a:r>
              <a:rPr lang="en-IN" sz="2000" b="1" dirty="0">
                <a:effectLst/>
                <a:latin typeface="Times New Roman" panose="02020603050405020304" pitchFamily="18" charset="0"/>
                <a:ea typeface="Times New Roman" panose="02020603050405020304" pitchFamily="18" charset="0"/>
                <a:cs typeface="Arial" panose="020B0604020202020204" pitchFamily="34" charset="0"/>
              </a:rPr>
              <a:t>IOCLR0 = 1 &lt;&lt; 10; //Clear the port pin P0.10</a:t>
            </a:r>
            <a:endParaRPr lang="en-IN" sz="2000" b="1" dirty="0">
              <a:effectLst/>
              <a:latin typeface="Calibri" panose="020F0502020204030204" pitchFamily="34" charset="0"/>
              <a:ea typeface="Calibri" panose="020F0502020204030204" pitchFamily="34" charset="0"/>
              <a:cs typeface="Arial" panose="020B0604020202020204" pitchFamily="34" charset="0"/>
            </a:endParaRPr>
          </a:p>
          <a:p>
            <a:pPr marL="0" indent="0">
              <a:lnSpc>
                <a:spcPts val="5"/>
              </a:lnSpc>
              <a:buNone/>
            </a:pPr>
            <a:r>
              <a:rPr lang="en-IN" sz="2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2000" b="1" dirty="0">
              <a:effectLst/>
              <a:latin typeface="Calibri" panose="020F0502020204030204" pitchFamily="34" charset="0"/>
              <a:ea typeface="Calibri" panose="020F0502020204030204" pitchFamily="34" charset="0"/>
              <a:cs typeface="Arial" panose="020B0604020202020204" pitchFamily="34" charset="0"/>
            </a:endParaRPr>
          </a:p>
          <a:p>
            <a:pPr marL="133350" indent="0">
              <a:buNone/>
            </a:pPr>
            <a:r>
              <a:rPr lang="en-IN" sz="2000" b="1" dirty="0">
                <a:effectLst/>
                <a:latin typeface="Times New Roman" panose="02020603050405020304" pitchFamily="18" charset="0"/>
                <a:ea typeface="Times New Roman" panose="02020603050405020304" pitchFamily="18" charset="0"/>
                <a:cs typeface="Arial" panose="020B0604020202020204" pitchFamily="34" charset="0"/>
              </a:rPr>
              <a:t>for(x=0;x&lt;40000;x++);  // delay for OFF time</a:t>
            </a:r>
            <a:endParaRPr lang="en-IN" sz="2000" b="1" dirty="0">
              <a:effectLst/>
              <a:latin typeface="Calibri" panose="020F0502020204030204" pitchFamily="34" charset="0"/>
              <a:ea typeface="Calibri" panose="020F0502020204030204" pitchFamily="34" charset="0"/>
              <a:cs typeface="Arial" panose="020B0604020202020204" pitchFamily="34" charset="0"/>
            </a:endParaRPr>
          </a:p>
          <a:p>
            <a:pPr marL="19050" indent="0">
              <a:buNone/>
            </a:pPr>
            <a:r>
              <a:rPr lang="en-IN" sz="20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2000" b="1"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IN" sz="20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2000" b="1" dirty="0">
              <a:effectLst/>
              <a:latin typeface="Calibri" panose="020F0502020204030204" pitchFamily="34" charset="0"/>
              <a:ea typeface="Calibri" panose="020F0502020204030204" pitchFamily="34" charset="0"/>
              <a:cs typeface="Arial" panose="020B0604020202020204" pitchFamily="34" charset="0"/>
            </a:endParaRPr>
          </a:p>
          <a:p>
            <a:endParaRPr lang="en-IN" b="1" dirty="0"/>
          </a:p>
        </p:txBody>
      </p:sp>
    </p:spTree>
    <p:extLst>
      <p:ext uri="{BB962C8B-B14F-4D97-AF65-F5344CB8AC3E}">
        <p14:creationId xmlns:p14="http://schemas.microsoft.com/office/powerpoint/2010/main" val="2843991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BAC9-5F9F-4FD2-8DE9-D5F1CD610A96}"/>
              </a:ext>
            </a:extLst>
          </p:cNvPr>
          <p:cNvSpPr>
            <a:spLocks noGrp="1"/>
          </p:cNvSpPr>
          <p:nvPr>
            <p:ph type="title"/>
          </p:nvPr>
        </p:nvSpPr>
        <p:spPr>
          <a:xfrm>
            <a:off x="1295401" y="740745"/>
            <a:ext cx="9350827" cy="482774"/>
          </a:xfrm>
        </p:spPr>
        <p:txBody>
          <a:bodyPr>
            <a:normAutofit/>
          </a:bodyPr>
          <a:lstStyle/>
          <a:p>
            <a:r>
              <a:rPr lang="en-IN" sz="2000" b="1" dirty="0">
                <a:effectLst/>
                <a:latin typeface="Times New Roman" panose="02020603050405020304" pitchFamily="18" charset="0"/>
                <a:ea typeface="Times New Roman" panose="02020603050405020304" pitchFamily="18" charset="0"/>
                <a:cs typeface="Arial" panose="020B0604020202020204" pitchFamily="34" charset="0"/>
              </a:rPr>
              <a:t>Example2</a:t>
            </a:r>
            <a:r>
              <a:rPr lang="en-IN" sz="2000" dirty="0">
                <a:effectLst/>
                <a:latin typeface="Times New Roman" panose="02020603050405020304" pitchFamily="18" charset="0"/>
                <a:ea typeface="Times New Roman" panose="02020603050405020304" pitchFamily="18" charset="0"/>
                <a:cs typeface="Arial" panose="020B0604020202020204" pitchFamily="34" charset="0"/>
              </a:rPr>
              <a:t>: Generate the</a:t>
            </a:r>
            <a:r>
              <a:rPr lang="en-IN" sz="2000" b="1" dirty="0">
                <a:effectLst/>
                <a:latin typeface="Times New Roman" panose="02020603050405020304" pitchFamily="18" charset="0"/>
                <a:ea typeface="Times New Roman" panose="02020603050405020304" pitchFamily="18" charset="0"/>
                <a:cs typeface="Arial" panose="020B0604020202020204" pitchFamily="34" charset="0"/>
              </a:rPr>
              <a:t> asymmetric square wave </a:t>
            </a:r>
            <a:r>
              <a:rPr lang="en-IN" sz="2000" dirty="0">
                <a:effectLst/>
                <a:latin typeface="Times New Roman" panose="02020603050405020304" pitchFamily="18" charset="0"/>
                <a:ea typeface="Times New Roman" panose="02020603050405020304" pitchFamily="18" charset="0"/>
                <a:cs typeface="Arial" panose="020B0604020202020204" pitchFamily="34" charset="0"/>
              </a:rPr>
              <a:t>at the lowest four pins of Port0</a:t>
            </a:r>
            <a:endParaRPr lang="en-IN" sz="4800" dirty="0"/>
          </a:p>
        </p:txBody>
      </p:sp>
      <p:sp>
        <p:nvSpPr>
          <p:cNvPr id="3" name="Content Placeholder 2">
            <a:extLst>
              <a:ext uri="{FF2B5EF4-FFF2-40B4-BE49-F238E27FC236}">
                <a16:creationId xmlns:a16="http://schemas.microsoft.com/office/drawing/2014/main" id="{D1CBA343-18D3-4008-B79C-876AC1BE6B9B}"/>
              </a:ext>
            </a:extLst>
          </p:cNvPr>
          <p:cNvSpPr>
            <a:spLocks noGrp="1"/>
          </p:cNvSpPr>
          <p:nvPr>
            <p:ph idx="1"/>
          </p:nvPr>
        </p:nvSpPr>
        <p:spPr>
          <a:xfrm>
            <a:off x="1295401" y="1492897"/>
            <a:ext cx="9601196" cy="4624357"/>
          </a:xfrm>
        </p:spPr>
        <p:txBody>
          <a:bodyPr>
            <a:normAutofit fontScale="92500" lnSpcReduction="20000"/>
          </a:bodyPr>
          <a:lstStyle/>
          <a:p>
            <a:pPr marL="0" indent="0">
              <a:buNone/>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#include &lt;LPC214X.H&gt;</a:t>
            </a:r>
            <a:endParaRPr lang="en-IN" sz="1800" b="1"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int main(void)</a:t>
            </a:r>
            <a:endParaRPr lang="en-IN" sz="1800" b="1"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800" b="1" dirty="0">
              <a:effectLst/>
              <a:latin typeface="Calibri" panose="020F0502020204030204" pitchFamily="34" charset="0"/>
              <a:ea typeface="Calibri" panose="020F0502020204030204" pitchFamily="34" charset="0"/>
              <a:cs typeface="Arial" panose="020B0604020202020204" pitchFamily="34" charset="0"/>
            </a:endParaRPr>
          </a:p>
          <a:p>
            <a:pPr marL="57150" indent="0">
              <a:buNone/>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unsigned int x;</a:t>
            </a:r>
            <a:endParaRPr lang="en-IN" sz="1800" b="1" dirty="0">
              <a:effectLst/>
              <a:latin typeface="Calibri" panose="020F0502020204030204" pitchFamily="34" charset="0"/>
              <a:ea typeface="Calibri" panose="020F0502020204030204" pitchFamily="34" charset="0"/>
              <a:cs typeface="Arial" panose="020B0604020202020204" pitchFamily="34" charset="0"/>
            </a:endParaRPr>
          </a:p>
          <a:p>
            <a:pPr marL="57150" indent="0">
              <a:buNone/>
              <a:tabLst>
                <a:tab pos="2019300" algn="l"/>
              </a:tabLst>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IODIR0 = 0xFFFFFFFF;	//Make all the pins as outputs</a:t>
            </a:r>
            <a:endParaRPr lang="en-IN" sz="1800" b="1" dirty="0">
              <a:effectLst/>
              <a:latin typeface="Calibri" panose="020F0502020204030204" pitchFamily="34" charset="0"/>
              <a:ea typeface="Calibri" panose="020F0502020204030204" pitchFamily="34" charset="0"/>
              <a:cs typeface="Arial" panose="020B0604020202020204" pitchFamily="34" charset="0"/>
            </a:endParaRPr>
          </a:p>
          <a:p>
            <a:pPr marL="0" indent="0">
              <a:lnSpc>
                <a:spcPts val="5"/>
              </a:lnSpc>
              <a:buNone/>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b="1" dirty="0">
              <a:effectLst/>
              <a:latin typeface="Calibri" panose="020F0502020204030204" pitchFamily="34" charset="0"/>
              <a:ea typeface="Calibri" panose="020F0502020204030204" pitchFamily="34" charset="0"/>
              <a:cs typeface="Arial" panose="020B0604020202020204" pitchFamily="34" charset="0"/>
            </a:endParaRPr>
          </a:p>
          <a:p>
            <a:pPr marL="19050" indent="0">
              <a:buNone/>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for(;;)</a:t>
            </a:r>
            <a:endParaRPr lang="en-IN" sz="1800" b="1" dirty="0">
              <a:effectLst/>
              <a:latin typeface="Calibri" panose="020F0502020204030204" pitchFamily="34" charset="0"/>
              <a:ea typeface="Calibri" panose="020F0502020204030204" pitchFamily="34" charset="0"/>
              <a:cs typeface="Arial" panose="020B0604020202020204" pitchFamily="34" charset="0"/>
            </a:endParaRPr>
          </a:p>
          <a:p>
            <a:pPr marL="19050" indent="0">
              <a:buNone/>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800" b="1" dirty="0">
              <a:effectLst/>
              <a:latin typeface="Calibri" panose="020F0502020204030204" pitchFamily="34" charset="0"/>
              <a:ea typeface="Calibri" panose="020F0502020204030204" pitchFamily="34" charset="0"/>
              <a:cs typeface="Arial" panose="020B0604020202020204" pitchFamily="34" charset="0"/>
            </a:endParaRPr>
          </a:p>
          <a:p>
            <a:pPr marL="419100" marR="1896110" indent="0">
              <a:lnSpc>
                <a:spcPct val="97000"/>
              </a:lnSpc>
              <a:spcAft>
                <a:spcPts val="0"/>
              </a:spcAft>
              <a:buNone/>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IOSET0 = 0x0000000F; //Set the port pins P0.0 to P0.3 </a:t>
            </a:r>
          </a:p>
          <a:p>
            <a:pPr marL="419100" marR="1896110" indent="0">
              <a:lnSpc>
                <a:spcPct val="97000"/>
              </a:lnSpc>
              <a:spcAft>
                <a:spcPts val="0"/>
              </a:spcAft>
              <a:buNone/>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for(x=0;x&lt;10000;x++);</a:t>
            </a:r>
            <a:endParaRPr lang="en-IN" sz="1800" b="1" dirty="0">
              <a:effectLst/>
              <a:latin typeface="Calibri" panose="020F0502020204030204" pitchFamily="34" charset="0"/>
              <a:ea typeface="Calibri" panose="020F0502020204030204" pitchFamily="34" charset="0"/>
              <a:cs typeface="Arial" panose="020B0604020202020204" pitchFamily="34" charset="0"/>
            </a:endParaRPr>
          </a:p>
          <a:p>
            <a:pPr marL="0" indent="0">
              <a:lnSpc>
                <a:spcPts val="10"/>
              </a:lnSpc>
              <a:buNone/>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b="1" dirty="0">
              <a:effectLst/>
              <a:latin typeface="Calibri" panose="020F0502020204030204" pitchFamily="34" charset="0"/>
              <a:ea typeface="Calibri" panose="020F0502020204030204" pitchFamily="34" charset="0"/>
              <a:cs typeface="Arial" panose="020B0604020202020204" pitchFamily="34" charset="0"/>
            </a:endParaRPr>
          </a:p>
          <a:p>
            <a:pPr marL="133350" indent="0">
              <a:buNone/>
              <a:tabLst>
                <a:tab pos="2032000" algn="l"/>
              </a:tabLst>
            </a:pPr>
            <a:r>
              <a:rPr lang="en-IN" sz="1800" b="1" dirty="0">
                <a:latin typeface="Times New Roman" panose="02020603050405020304" pitchFamily="18" charset="0"/>
                <a:ea typeface="Times New Roman" panose="02020603050405020304" pitchFamily="18" charset="0"/>
                <a:cs typeface="Arial" panose="020B0604020202020204" pitchFamily="34" charset="0"/>
              </a:rPr>
              <a:t>     </a:t>
            </a: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IOCLR0 = 0x0000000F;	//Clear the port pins</a:t>
            </a:r>
            <a:endParaRPr lang="en-IN" sz="1800" b="1" dirty="0">
              <a:effectLst/>
              <a:latin typeface="Calibri" panose="020F0502020204030204" pitchFamily="34" charset="0"/>
              <a:ea typeface="Calibri" panose="020F0502020204030204" pitchFamily="34" charset="0"/>
              <a:cs typeface="Arial" panose="020B0604020202020204" pitchFamily="34" charset="0"/>
            </a:endParaRPr>
          </a:p>
          <a:p>
            <a:pPr marL="133350" indent="0">
              <a:buNone/>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     for(x=0;x&lt;20000;x++);</a:t>
            </a:r>
            <a:endParaRPr lang="en-IN" sz="1800" b="1" dirty="0">
              <a:effectLst/>
              <a:latin typeface="Calibri" panose="020F0502020204030204" pitchFamily="34" charset="0"/>
              <a:ea typeface="Calibri" panose="020F0502020204030204" pitchFamily="34" charset="0"/>
              <a:cs typeface="Arial" panose="020B0604020202020204" pitchFamily="34" charset="0"/>
            </a:endParaRPr>
          </a:p>
          <a:p>
            <a:pPr marL="19050" indent="0">
              <a:buNone/>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800" b="1"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800" b="1"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1189189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01FE2-52A3-444C-B164-1570AE8F95E7}"/>
              </a:ext>
            </a:extLst>
          </p:cNvPr>
          <p:cNvSpPr>
            <a:spLocks noGrp="1"/>
          </p:cNvSpPr>
          <p:nvPr>
            <p:ph type="title"/>
          </p:nvPr>
        </p:nvSpPr>
        <p:spPr/>
        <p:txBody>
          <a:bodyPr>
            <a:normAutofit/>
          </a:bodyPr>
          <a:lstStyle/>
          <a:p>
            <a:r>
              <a:rPr lang="en-IN" sz="1800" b="1" dirty="0">
                <a:effectLst/>
                <a:latin typeface="Calibri" panose="020F0502020204030204" pitchFamily="34" charset="0"/>
                <a:ea typeface="Calibri" panose="020F0502020204030204" pitchFamily="34" charset="0"/>
                <a:cs typeface="Arial" panose="020B0604020202020204" pitchFamily="34" charset="0"/>
              </a:rPr>
              <a:t>Question 1: Interface an LED and Push button (press to on) Switch , and write a program to blink the led, when the switch is keep pressed.</a:t>
            </a:r>
            <a:endParaRPr lang="en-IN" dirty="0"/>
          </a:p>
        </p:txBody>
      </p:sp>
      <p:sp>
        <p:nvSpPr>
          <p:cNvPr id="3" name="Content Placeholder 2">
            <a:extLst>
              <a:ext uri="{FF2B5EF4-FFF2-40B4-BE49-F238E27FC236}">
                <a16:creationId xmlns:a16="http://schemas.microsoft.com/office/drawing/2014/main" id="{8275B7E8-00DF-4874-98A6-8C3491B83F09}"/>
              </a:ext>
            </a:extLst>
          </p:cNvPr>
          <p:cNvSpPr>
            <a:spLocks noGrp="1"/>
          </p:cNvSpPr>
          <p:nvPr>
            <p:ph idx="1"/>
          </p:nvPr>
        </p:nvSpPr>
        <p:spPr>
          <a:xfrm>
            <a:off x="1295401" y="2556932"/>
            <a:ext cx="4771052" cy="3318936"/>
          </a:xfrm>
        </p:spPr>
        <p:txBody>
          <a:bodyPr/>
          <a:lstStyle/>
          <a:p>
            <a:endParaRPr lang="en-IN" dirty="0"/>
          </a:p>
        </p:txBody>
      </p:sp>
      <p:pic>
        <p:nvPicPr>
          <p:cNvPr id="4098" name="Picture 2">
            <a:extLst>
              <a:ext uri="{FF2B5EF4-FFF2-40B4-BE49-F238E27FC236}">
                <a16:creationId xmlns:a16="http://schemas.microsoft.com/office/drawing/2014/main" id="{080CBB80-B10E-4B48-8E6F-F69FB11616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028" y="2556932"/>
            <a:ext cx="4670425" cy="33924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FD1505A-8534-4D81-B587-EE7D55BAE91C}"/>
              </a:ext>
            </a:extLst>
          </p:cNvPr>
          <p:cNvSpPr txBox="1"/>
          <p:nvPr/>
        </p:nvSpPr>
        <p:spPr>
          <a:xfrm>
            <a:off x="6167080" y="2716229"/>
            <a:ext cx="5134170" cy="3233193"/>
          </a:xfrm>
          <a:prstGeom prst="rect">
            <a:avLst/>
          </a:prstGeom>
          <a:noFill/>
        </p:spPr>
        <p:txBody>
          <a:bodyPr wrap="square">
            <a:spAutoFit/>
          </a:bodyPr>
          <a:lstStyle/>
          <a:p>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Assume P0.31 connected to LED, Assume P0.14 connected to Switch</a:t>
            </a:r>
          </a:p>
          <a:p>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265"/>
              </a:lnSpc>
            </a:pPr>
            <a:r>
              <a:rPr lang="en-IN"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R="3810">
              <a:lnSpc>
                <a:spcPct val="90000"/>
              </a:lnSpc>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Configure P0.31 as GPIO output, as LED is output device</a:t>
            </a:r>
          </a:p>
          <a:p>
            <a:pPr marR="3810">
              <a:lnSpc>
                <a:spcPct val="90000"/>
              </a:lnSpc>
            </a:pP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marR="3810">
              <a:lnSpc>
                <a:spcPct val="90000"/>
              </a:lnSpc>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and P0.14 as GPIO input, as Switch is input device.</a:t>
            </a:r>
          </a:p>
          <a:p>
            <a:pPr marR="3810">
              <a:lnSpc>
                <a:spcPct val="90000"/>
              </a:lnSpc>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1600" dirty="0">
                <a:effectLst/>
                <a:latin typeface="Times New Roman" panose="02020603050405020304" pitchFamily="18" charset="0"/>
                <a:ea typeface="Calibri" panose="020F0502020204030204" pitchFamily="34" charset="0"/>
                <a:cs typeface="Times New Roman" panose="02020603050405020304" pitchFamily="18" charset="0"/>
              </a:rPr>
              <a:t>Working of LED - (common anode). </a:t>
            </a:r>
          </a:p>
          <a:p>
            <a:r>
              <a:rPr lang="en-IN" sz="1600" dirty="0">
                <a:effectLst/>
                <a:latin typeface="Times New Roman" panose="02020603050405020304" pitchFamily="18" charset="0"/>
                <a:ea typeface="Calibri" panose="020F0502020204030204" pitchFamily="34" charset="0"/>
                <a:cs typeface="Times New Roman" panose="02020603050405020304" pitchFamily="18" charset="0"/>
              </a:rPr>
              <a:t>1 – Led off, 0 – Led on</a:t>
            </a:r>
          </a:p>
          <a:p>
            <a:pPr>
              <a:lnSpc>
                <a:spcPts val="265"/>
              </a:lnSpc>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R="254000">
              <a:lnSpc>
                <a:spcPct val="90000"/>
              </a:lnSpc>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Working of switch: </a:t>
            </a:r>
          </a:p>
          <a:p>
            <a:pPr marR="254000">
              <a:lnSpc>
                <a:spcPct val="90000"/>
              </a:lnSpc>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when switch is not pressed, P0.14 receives = 1, </a:t>
            </a:r>
          </a:p>
          <a:p>
            <a:pPr marR="254000">
              <a:lnSpc>
                <a:spcPct val="90000"/>
              </a:lnSpc>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when switch is pressed P0.14 receives = 0</a:t>
            </a:r>
          </a:p>
          <a:p>
            <a:pPr>
              <a:lnSpc>
                <a:spcPts val="1465"/>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R="3810">
              <a:lnSpc>
                <a:spcPct val="90000"/>
              </a:lnSpc>
            </a:pP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76951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A6294C-89FC-5B9C-549B-4FBA99792BB8}"/>
              </a:ext>
            </a:extLst>
          </p:cNvPr>
          <p:cNvPicPr>
            <a:picLocks noChangeAspect="1"/>
          </p:cNvPicPr>
          <p:nvPr/>
        </p:nvPicPr>
        <p:blipFill>
          <a:blip r:embed="rId2"/>
          <a:stretch>
            <a:fillRect/>
          </a:stretch>
        </p:blipFill>
        <p:spPr>
          <a:xfrm>
            <a:off x="501748" y="1333500"/>
            <a:ext cx="3571875" cy="4191000"/>
          </a:xfrm>
          <a:prstGeom prst="rect">
            <a:avLst/>
          </a:prstGeom>
        </p:spPr>
      </p:pic>
      <p:sp>
        <p:nvSpPr>
          <p:cNvPr id="7" name="TextBox 6">
            <a:extLst>
              <a:ext uri="{FF2B5EF4-FFF2-40B4-BE49-F238E27FC236}">
                <a16:creationId xmlns:a16="http://schemas.microsoft.com/office/drawing/2014/main" id="{EEA6A9D8-3E54-6C62-7689-2A7E7454A1F2}"/>
              </a:ext>
            </a:extLst>
          </p:cNvPr>
          <p:cNvSpPr txBox="1"/>
          <p:nvPr/>
        </p:nvSpPr>
        <p:spPr>
          <a:xfrm>
            <a:off x="3798278" y="617866"/>
            <a:ext cx="7624688" cy="5909310"/>
          </a:xfrm>
          <a:prstGeom prst="rect">
            <a:avLst/>
          </a:prstGeom>
          <a:noFill/>
        </p:spPr>
        <p:txBody>
          <a:bodyPr wrap="square">
            <a:spAutoFit/>
          </a:bodyPr>
          <a:lstStyle/>
          <a:p>
            <a:r>
              <a:rPr lang="en-IN" b="1" dirty="0">
                <a:solidFill>
                  <a:srgbClr val="FF0000"/>
                </a:solidFill>
              </a:rPr>
              <a:t>Interface an LED and write C program to blink the led</a:t>
            </a:r>
          </a:p>
          <a:p>
            <a:r>
              <a:rPr lang="en-IN" dirty="0"/>
              <a:t>#include &lt;lpc214x.h&gt;</a:t>
            </a:r>
          </a:p>
          <a:p>
            <a:r>
              <a:rPr lang="en-IN" dirty="0"/>
              <a:t>#define LED (1&lt;&lt;31) // P0.31</a:t>
            </a:r>
          </a:p>
          <a:p>
            <a:r>
              <a:rPr lang="en-IN" dirty="0"/>
              <a:t>void </a:t>
            </a:r>
            <a:r>
              <a:rPr lang="en-IN" dirty="0" err="1"/>
              <a:t>delay_ms</a:t>
            </a:r>
            <a:r>
              <a:rPr lang="en-IN" dirty="0"/>
              <a:t>(unsigned int </a:t>
            </a:r>
            <a:r>
              <a:rPr lang="en-IN" dirty="0" err="1"/>
              <a:t>ms</a:t>
            </a:r>
            <a:r>
              <a:rPr lang="en-IN" dirty="0"/>
              <a:t>)</a:t>
            </a:r>
          </a:p>
          <a:p>
            <a:r>
              <a:rPr lang="en-IN" dirty="0"/>
              <a:t>{</a:t>
            </a:r>
          </a:p>
          <a:p>
            <a:r>
              <a:rPr lang="en-IN" dirty="0"/>
              <a:t>    unsigned int </a:t>
            </a:r>
            <a:r>
              <a:rPr lang="en-IN" dirty="0" err="1"/>
              <a:t>i,j</a:t>
            </a:r>
            <a:r>
              <a:rPr lang="en-IN" dirty="0"/>
              <a:t>;</a:t>
            </a:r>
          </a:p>
          <a:p>
            <a:r>
              <a:rPr lang="en-IN" dirty="0"/>
              <a:t>    for(</a:t>
            </a:r>
            <a:r>
              <a:rPr lang="en-IN" dirty="0" err="1"/>
              <a:t>i</a:t>
            </a:r>
            <a:r>
              <a:rPr lang="en-IN" dirty="0"/>
              <a:t>=0;i&lt;</a:t>
            </a:r>
            <a:r>
              <a:rPr lang="en-IN" dirty="0" err="1"/>
              <a:t>ms;i</a:t>
            </a:r>
            <a:r>
              <a:rPr lang="en-IN" dirty="0"/>
              <a:t>++)</a:t>
            </a:r>
          </a:p>
          <a:p>
            <a:r>
              <a:rPr lang="en-IN" dirty="0"/>
              <a:t>        for(j=0;j&lt;10000;j++);</a:t>
            </a:r>
          </a:p>
          <a:p>
            <a:r>
              <a:rPr lang="en-IN" dirty="0"/>
              <a:t>}</a:t>
            </a:r>
          </a:p>
          <a:p>
            <a:r>
              <a:rPr lang="en-IN" dirty="0"/>
              <a:t>int main(void)</a:t>
            </a:r>
          </a:p>
          <a:p>
            <a:r>
              <a:rPr lang="en-IN" dirty="0"/>
              <a:t>{</a:t>
            </a:r>
          </a:p>
          <a:p>
            <a:r>
              <a:rPr lang="en-IN" dirty="0"/>
              <a:t>   IODIR0 = LED; // Set P0.10 as output</a:t>
            </a:r>
          </a:p>
          <a:p>
            <a:r>
              <a:rPr lang="en-IN" dirty="0"/>
              <a:t>    while(1)</a:t>
            </a:r>
          </a:p>
          <a:p>
            <a:r>
              <a:rPr lang="en-IN" dirty="0"/>
              <a:t>    {</a:t>
            </a:r>
          </a:p>
          <a:p>
            <a:r>
              <a:rPr lang="en-IN" dirty="0"/>
              <a:t>        IOSET0 = LED; // Turn on LED</a:t>
            </a:r>
          </a:p>
          <a:p>
            <a:r>
              <a:rPr lang="en-IN" dirty="0"/>
              <a:t>        </a:t>
            </a:r>
            <a:r>
              <a:rPr lang="en-IN" dirty="0" err="1"/>
              <a:t>delay_ms</a:t>
            </a:r>
            <a:r>
              <a:rPr lang="en-IN" dirty="0"/>
              <a:t>(500); // Wait for 500 </a:t>
            </a:r>
            <a:r>
              <a:rPr lang="en-IN" dirty="0" err="1"/>
              <a:t>ms</a:t>
            </a:r>
            <a:endParaRPr lang="en-IN" dirty="0"/>
          </a:p>
          <a:p>
            <a:r>
              <a:rPr lang="en-IN" dirty="0"/>
              <a:t>        IOCLR0 = LED; // Turn off LED</a:t>
            </a:r>
          </a:p>
          <a:p>
            <a:r>
              <a:rPr lang="en-IN" dirty="0"/>
              <a:t>        </a:t>
            </a:r>
            <a:r>
              <a:rPr lang="en-IN" dirty="0" err="1"/>
              <a:t>delay_ms</a:t>
            </a:r>
            <a:r>
              <a:rPr lang="en-IN" dirty="0"/>
              <a:t>(500); // Wait for 500 </a:t>
            </a:r>
            <a:r>
              <a:rPr lang="en-IN" dirty="0" err="1"/>
              <a:t>ms</a:t>
            </a:r>
            <a:endParaRPr lang="en-IN" dirty="0"/>
          </a:p>
          <a:p>
            <a:r>
              <a:rPr lang="en-IN" dirty="0"/>
              <a:t>    }</a:t>
            </a:r>
          </a:p>
          <a:p>
            <a:r>
              <a:rPr lang="en-IN" dirty="0"/>
              <a:t>}</a:t>
            </a:r>
          </a:p>
          <a:p>
            <a:endParaRPr lang="en-IN" dirty="0"/>
          </a:p>
        </p:txBody>
      </p:sp>
    </p:spTree>
    <p:extLst>
      <p:ext uri="{BB962C8B-B14F-4D97-AF65-F5344CB8AC3E}">
        <p14:creationId xmlns:p14="http://schemas.microsoft.com/office/powerpoint/2010/main" val="338573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262160-4D00-806C-BC86-0F63806D7888}"/>
              </a:ext>
            </a:extLst>
          </p:cNvPr>
          <p:cNvPicPr>
            <a:picLocks noChangeAspect="1"/>
          </p:cNvPicPr>
          <p:nvPr/>
        </p:nvPicPr>
        <p:blipFill>
          <a:blip r:embed="rId2"/>
          <a:stretch>
            <a:fillRect/>
          </a:stretch>
        </p:blipFill>
        <p:spPr>
          <a:xfrm>
            <a:off x="593558" y="868240"/>
            <a:ext cx="3968403" cy="4656260"/>
          </a:xfrm>
          <a:prstGeom prst="rect">
            <a:avLst/>
          </a:prstGeom>
        </p:spPr>
      </p:pic>
      <p:sp>
        <p:nvSpPr>
          <p:cNvPr id="9" name="TextBox 8">
            <a:extLst>
              <a:ext uri="{FF2B5EF4-FFF2-40B4-BE49-F238E27FC236}">
                <a16:creationId xmlns:a16="http://schemas.microsoft.com/office/drawing/2014/main" id="{65D9CD3E-FD4B-BF60-39A2-2756DD6A6D8C}"/>
              </a:ext>
            </a:extLst>
          </p:cNvPr>
          <p:cNvSpPr txBox="1"/>
          <p:nvPr/>
        </p:nvSpPr>
        <p:spPr>
          <a:xfrm>
            <a:off x="4561961" y="868240"/>
            <a:ext cx="6806928" cy="4862870"/>
          </a:xfrm>
          <a:prstGeom prst="rect">
            <a:avLst/>
          </a:prstGeom>
          <a:noFill/>
        </p:spPr>
        <p:txBody>
          <a:bodyPr wrap="square">
            <a:spAutoFit/>
          </a:bodyPr>
          <a:lstStyle/>
          <a:p>
            <a:r>
              <a:rPr lang="en-IN" sz="2000" dirty="0">
                <a:solidFill>
                  <a:srgbClr val="FF0000"/>
                </a:solidFill>
              </a:rPr>
              <a:t>Interface one LED and one PUSH BUTTON switch and write a C program to control the LED through the switch</a:t>
            </a:r>
          </a:p>
          <a:p>
            <a:r>
              <a:rPr lang="en-IN" dirty="0"/>
              <a:t>int main(void)</a:t>
            </a:r>
          </a:p>
          <a:p>
            <a:r>
              <a:rPr lang="en-IN" dirty="0"/>
              <a:t>{	</a:t>
            </a:r>
          </a:p>
          <a:p>
            <a:r>
              <a:rPr lang="en-IN" dirty="0"/>
              <a:t>	IO0DIR = 0x80000000;		</a:t>
            </a:r>
          </a:p>
          <a:p>
            <a:r>
              <a:rPr lang="en-IN" dirty="0"/>
              <a:t>	while(1)</a:t>
            </a:r>
          </a:p>
          <a:p>
            <a:r>
              <a:rPr lang="en-IN" dirty="0"/>
              <a:t>	{		</a:t>
            </a:r>
          </a:p>
          <a:p>
            <a:r>
              <a:rPr lang="en-IN" dirty="0"/>
              <a:t>		if ( IO0PIN &amp; (1&lt;&lt;14) )	/* If switch is open, pin is HIGH */</a:t>
            </a:r>
          </a:p>
          <a:p>
            <a:r>
              <a:rPr lang="en-IN" dirty="0"/>
              <a:t>		{</a:t>
            </a:r>
          </a:p>
          <a:p>
            <a:r>
              <a:rPr lang="en-IN" dirty="0"/>
              <a:t>			IO0CLR = 0x80000000;  /* Turn on LED */</a:t>
            </a:r>
          </a:p>
          <a:p>
            <a:r>
              <a:rPr lang="en-IN" dirty="0"/>
              <a:t>		}</a:t>
            </a:r>
          </a:p>
          <a:p>
            <a:r>
              <a:rPr lang="en-IN" dirty="0"/>
              <a:t>		else /* If switch is closed, pin is LOW */</a:t>
            </a:r>
          </a:p>
          <a:p>
            <a:r>
              <a:rPr lang="en-IN" dirty="0"/>
              <a:t>		{</a:t>
            </a:r>
          </a:p>
          <a:p>
            <a:r>
              <a:rPr lang="en-IN" dirty="0"/>
              <a:t>			IO0SET = 0x80000000;	/* Turn off LED */</a:t>
            </a:r>
          </a:p>
          <a:p>
            <a:r>
              <a:rPr lang="en-IN" dirty="0"/>
              <a:t>		}		</a:t>
            </a:r>
          </a:p>
          <a:p>
            <a:r>
              <a:rPr lang="en-IN" dirty="0"/>
              <a:t>	}	</a:t>
            </a:r>
          </a:p>
          <a:p>
            <a:r>
              <a:rPr lang="en-IN" dirty="0"/>
              <a:t>}</a:t>
            </a:r>
          </a:p>
        </p:txBody>
      </p:sp>
    </p:spTree>
    <p:extLst>
      <p:ext uri="{BB962C8B-B14F-4D97-AF65-F5344CB8AC3E}">
        <p14:creationId xmlns:p14="http://schemas.microsoft.com/office/powerpoint/2010/main" val="2458388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0BA18-271D-4D99-A49F-81BD38D29F1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FAEAE3-406A-47B4-8799-352B630E0911}"/>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C9124088-6166-4486-8D08-82424BEC85AE}"/>
              </a:ext>
            </a:extLst>
          </p:cNvPr>
          <p:cNvPicPr>
            <a:picLocks noChangeAspect="1"/>
          </p:cNvPicPr>
          <p:nvPr/>
        </p:nvPicPr>
        <p:blipFill>
          <a:blip r:embed="rId2"/>
          <a:stretch>
            <a:fillRect/>
          </a:stretch>
        </p:blipFill>
        <p:spPr>
          <a:xfrm>
            <a:off x="802434" y="247361"/>
            <a:ext cx="5719664" cy="6363278"/>
          </a:xfrm>
          <a:prstGeom prst="rect">
            <a:avLst/>
          </a:prstGeom>
        </p:spPr>
      </p:pic>
      <p:pic>
        <p:nvPicPr>
          <p:cNvPr id="7" name="Picture 6">
            <a:extLst>
              <a:ext uri="{FF2B5EF4-FFF2-40B4-BE49-F238E27FC236}">
                <a16:creationId xmlns:a16="http://schemas.microsoft.com/office/drawing/2014/main" id="{C11C8784-1FC1-46CD-A543-6F5704257716}"/>
              </a:ext>
            </a:extLst>
          </p:cNvPr>
          <p:cNvPicPr>
            <a:picLocks noChangeAspect="1"/>
          </p:cNvPicPr>
          <p:nvPr/>
        </p:nvPicPr>
        <p:blipFill>
          <a:blip r:embed="rId3"/>
          <a:stretch>
            <a:fillRect/>
          </a:stretch>
        </p:blipFill>
        <p:spPr>
          <a:xfrm>
            <a:off x="5924939" y="1242444"/>
            <a:ext cx="6111274" cy="2628975"/>
          </a:xfrm>
          <a:prstGeom prst="rect">
            <a:avLst/>
          </a:prstGeom>
        </p:spPr>
      </p:pic>
    </p:spTree>
    <p:extLst>
      <p:ext uri="{BB962C8B-B14F-4D97-AF65-F5344CB8AC3E}">
        <p14:creationId xmlns:p14="http://schemas.microsoft.com/office/powerpoint/2010/main" val="388945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DF254-F1E8-49BB-B14B-394252CFBD14}"/>
              </a:ext>
            </a:extLst>
          </p:cNvPr>
          <p:cNvSpPr>
            <a:spLocks noGrp="1"/>
          </p:cNvSpPr>
          <p:nvPr>
            <p:ph type="title"/>
          </p:nvPr>
        </p:nvSpPr>
        <p:spPr>
          <a:xfrm>
            <a:off x="1118119" y="506271"/>
            <a:ext cx="9621415" cy="1387843"/>
          </a:xfrm>
        </p:spPr>
        <p:txBody>
          <a:bodyPr>
            <a:normAutofit/>
          </a:bodyPr>
          <a:lstStyle/>
          <a:p>
            <a:pPr marL="228600"/>
            <a:r>
              <a:rPr lang="en-IN" sz="3600" b="1" dirty="0">
                <a:effectLst/>
                <a:latin typeface="Times New Roman" panose="02020603050405020304" pitchFamily="18" charset="0"/>
                <a:ea typeface="Times New Roman" panose="02020603050405020304" pitchFamily="18" charset="0"/>
                <a:cs typeface="Arial" panose="020B0604020202020204" pitchFamily="34" charset="0"/>
              </a:rPr>
              <a:t>Features of the LPC 2148 Microcontroller</a:t>
            </a:r>
            <a:br>
              <a:rPr lang="en-IN" sz="4400" dirty="0">
                <a:effectLst/>
                <a:latin typeface="Calibri" panose="020F0502020204030204" pitchFamily="34" charset="0"/>
                <a:ea typeface="Calibri" panose="020F0502020204030204" pitchFamily="34" charset="0"/>
                <a:cs typeface="Arial" panose="020B0604020202020204" pitchFamily="34" charset="0"/>
              </a:rPr>
            </a:br>
            <a:r>
              <a:rPr lang="en-IN" sz="44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dirty="0"/>
          </a:p>
        </p:txBody>
      </p:sp>
      <p:sp>
        <p:nvSpPr>
          <p:cNvPr id="3" name="Content Placeholder 2">
            <a:extLst>
              <a:ext uri="{FF2B5EF4-FFF2-40B4-BE49-F238E27FC236}">
                <a16:creationId xmlns:a16="http://schemas.microsoft.com/office/drawing/2014/main" id="{0A773F20-AF24-4C47-954F-5D0B623CDA22}"/>
              </a:ext>
            </a:extLst>
          </p:cNvPr>
          <p:cNvSpPr>
            <a:spLocks noGrp="1"/>
          </p:cNvSpPr>
          <p:nvPr>
            <p:ph idx="1"/>
          </p:nvPr>
        </p:nvSpPr>
        <p:spPr>
          <a:xfrm>
            <a:off x="838200" y="1250302"/>
            <a:ext cx="10498494" cy="4973216"/>
          </a:xfrm>
        </p:spPr>
        <p:txBody>
          <a:bodyPr>
            <a:normAutofit fontScale="40000" lnSpcReduction="20000"/>
          </a:bodyPr>
          <a:lstStyle/>
          <a:p>
            <a:pPr marL="342900" marR="283210" lvl="0" indent="-342900">
              <a:lnSpc>
                <a:spcPct val="97000"/>
              </a:lnSpc>
              <a:spcAft>
                <a:spcPts val="0"/>
              </a:spcAft>
              <a:buFont typeface="+mj-lt"/>
              <a:buAutoNum type="arabicPeriod"/>
              <a:tabLst>
                <a:tab pos="457200" algn="l"/>
              </a:tabLst>
            </a:pPr>
            <a:r>
              <a:rPr lang="en-IN" sz="3400" dirty="0">
                <a:effectLst/>
                <a:latin typeface="Times New Roman" panose="02020603050405020304" pitchFamily="18" charset="0"/>
                <a:ea typeface="Times New Roman" panose="02020603050405020304" pitchFamily="18" charset="0"/>
                <a:cs typeface="Arial" panose="020B0604020202020204" pitchFamily="34" charset="0"/>
              </a:rPr>
              <a:t>Uses the core ARM 7TDMI-S in a tiny LQFP64 package </a:t>
            </a:r>
            <a:r>
              <a:rPr lang="en-IN" sz="3400" b="1" dirty="0">
                <a:effectLst/>
                <a:latin typeface="Times New Roman" panose="02020603050405020304" pitchFamily="18" charset="0"/>
                <a:ea typeface="Times New Roman" panose="02020603050405020304" pitchFamily="18" charset="0"/>
                <a:cs typeface="Arial" panose="020B0604020202020204" pitchFamily="34" charset="0"/>
              </a:rPr>
              <a:t>(</a:t>
            </a:r>
            <a:r>
              <a:rPr lang="en-IN" sz="3400" dirty="0">
                <a:effectLst/>
                <a:latin typeface="Times New Roman" panose="02020603050405020304" pitchFamily="18" charset="0"/>
                <a:ea typeface="Times New Roman" panose="02020603050405020304" pitchFamily="18" charset="0"/>
                <a:cs typeface="Arial" panose="020B0604020202020204" pitchFamily="34" charset="0"/>
              </a:rPr>
              <a:t> </a:t>
            </a:r>
            <a:r>
              <a:rPr lang="en-IN" sz="3400" dirty="0">
                <a:solidFill>
                  <a:srgbClr val="545454"/>
                </a:solidFill>
                <a:effectLst/>
                <a:latin typeface="Arial" panose="020B0604020202020204" pitchFamily="34" charset="0"/>
                <a:ea typeface="Arial" panose="020B0604020202020204" pitchFamily="34" charset="0"/>
                <a:cs typeface="Arial" panose="020B0604020202020204" pitchFamily="34" charset="0"/>
              </a:rPr>
              <a:t>Low Profile Quad Flat</a:t>
            </a:r>
            <a:r>
              <a:rPr lang="en-IN" sz="3400" dirty="0">
                <a:effectLst/>
                <a:latin typeface="Times New Roman" panose="02020603050405020304" pitchFamily="18" charset="0"/>
                <a:ea typeface="Times New Roman" panose="02020603050405020304" pitchFamily="18" charset="0"/>
                <a:cs typeface="Arial" panose="020B0604020202020204" pitchFamily="34" charset="0"/>
              </a:rPr>
              <a:t> </a:t>
            </a:r>
            <a:r>
              <a:rPr lang="en-IN" sz="3400" dirty="0">
                <a:solidFill>
                  <a:srgbClr val="545454"/>
                </a:solidFill>
                <a:effectLst/>
                <a:latin typeface="Arial" panose="020B0604020202020204" pitchFamily="34" charset="0"/>
                <a:ea typeface="Arial" panose="020B0604020202020204" pitchFamily="34" charset="0"/>
                <a:cs typeface="Arial" panose="020B0604020202020204" pitchFamily="34" charset="0"/>
              </a:rPr>
              <a:t>Package (LQFP))</a:t>
            </a:r>
            <a:r>
              <a:rPr lang="en-IN" sz="3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operating at 60 MHz clock speed</a:t>
            </a:r>
            <a:endParaRPr lang="en-IN" sz="3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mj-lt"/>
              <a:buAutoNum type="arabicPeriod"/>
              <a:tabLst>
                <a:tab pos="457200" algn="l"/>
              </a:tabLst>
            </a:pPr>
            <a:r>
              <a:rPr lang="en-IN" sz="3400" dirty="0">
                <a:effectLst/>
                <a:latin typeface="Times New Roman" panose="02020603050405020304" pitchFamily="18" charset="0"/>
                <a:ea typeface="Times New Roman" panose="02020603050405020304" pitchFamily="18" charset="0"/>
                <a:cs typeface="Arial" panose="020B0604020202020204" pitchFamily="34" charset="0"/>
              </a:rPr>
              <a:t>8kb-40kb of on-chip static RAM (40kb for LPC 2148)</a:t>
            </a:r>
            <a:endParaRPr lang="en-IN" sz="3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mj-lt"/>
              <a:buAutoNum type="arabicPeriod"/>
              <a:tabLst>
                <a:tab pos="457200" algn="l"/>
              </a:tabLst>
            </a:pPr>
            <a:r>
              <a:rPr lang="en-IN" sz="3400" dirty="0">
                <a:effectLst/>
                <a:latin typeface="Times New Roman" panose="02020603050405020304" pitchFamily="18" charset="0"/>
                <a:ea typeface="Times New Roman" panose="02020603050405020304" pitchFamily="18" charset="0"/>
                <a:cs typeface="Arial" panose="020B0604020202020204" pitchFamily="34" charset="0"/>
              </a:rPr>
              <a:t>32kb to 512kb of on-chip flash memory(512kb for LPC 2148)</a:t>
            </a:r>
            <a:endParaRPr lang="en-IN" sz="3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mj-lt"/>
              <a:buAutoNum type="arabicPeriod"/>
              <a:tabLst>
                <a:tab pos="457200" algn="l"/>
              </a:tabLst>
            </a:pPr>
            <a:r>
              <a:rPr lang="en-IN" sz="3400" dirty="0">
                <a:effectLst/>
                <a:latin typeface="Times New Roman" panose="02020603050405020304" pitchFamily="18" charset="0"/>
                <a:ea typeface="Times New Roman" panose="02020603050405020304" pitchFamily="18" charset="0"/>
                <a:cs typeface="Arial" panose="020B0604020202020204" pitchFamily="34" charset="0"/>
              </a:rPr>
              <a:t>128 bit memory accelerator enables high-speed 60MHz operation</a:t>
            </a:r>
            <a:endParaRPr lang="en-IN" sz="3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mj-lt"/>
              <a:buAutoNum type="arabicPeriod"/>
              <a:tabLst>
                <a:tab pos="457200" algn="l"/>
              </a:tabLst>
            </a:pPr>
            <a:r>
              <a:rPr lang="en-IN" sz="3400" dirty="0">
                <a:effectLst/>
                <a:latin typeface="Times New Roman" panose="02020603050405020304" pitchFamily="18" charset="0"/>
                <a:ea typeface="Times New Roman" panose="02020603050405020304" pitchFamily="18" charset="0"/>
                <a:cs typeface="Arial" panose="020B0604020202020204" pitchFamily="34" charset="0"/>
              </a:rPr>
              <a:t>USB 2.0 Full speed device controller with DMA (used as USB device, not as a host)</a:t>
            </a:r>
            <a:endParaRPr lang="en-IN" sz="3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mj-lt"/>
              <a:buAutoNum type="arabicPeriod"/>
              <a:tabLst>
                <a:tab pos="457200" algn="l"/>
              </a:tabLst>
            </a:pPr>
            <a:r>
              <a:rPr lang="en-IN" sz="3400" dirty="0">
                <a:effectLst/>
                <a:latin typeface="Times New Roman" panose="02020603050405020304" pitchFamily="18" charset="0"/>
                <a:ea typeface="Times New Roman" panose="02020603050405020304" pitchFamily="18" charset="0"/>
                <a:cs typeface="Arial" panose="020B0604020202020204" pitchFamily="34" charset="0"/>
              </a:rPr>
              <a:t>10 bit ADCs provide a total of 6/14(2148 has 14) analog inputs</a:t>
            </a:r>
            <a:endParaRPr lang="en-IN" sz="3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mj-lt"/>
              <a:buAutoNum type="arabicPeriod"/>
              <a:tabLst>
                <a:tab pos="457200" algn="l"/>
              </a:tabLst>
            </a:pPr>
            <a:r>
              <a:rPr lang="en-IN" sz="3400" dirty="0">
                <a:effectLst/>
                <a:latin typeface="Times New Roman" panose="02020603050405020304" pitchFamily="18" charset="0"/>
                <a:ea typeface="Times New Roman" panose="02020603050405020304" pitchFamily="18" charset="0"/>
                <a:cs typeface="Arial" panose="020B0604020202020204" pitchFamily="34" charset="0"/>
              </a:rPr>
              <a:t>Single 10-bit DAC provides variable analog output</a:t>
            </a:r>
            <a:endParaRPr lang="en-IN" sz="3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mj-lt"/>
              <a:buAutoNum type="arabicPeriod"/>
              <a:tabLst>
                <a:tab pos="457200" algn="l"/>
              </a:tabLst>
            </a:pPr>
            <a:r>
              <a:rPr lang="en-IN" sz="3400" dirty="0">
                <a:effectLst/>
                <a:latin typeface="Times New Roman" panose="02020603050405020304" pitchFamily="18" charset="0"/>
                <a:ea typeface="Times New Roman" panose="02020603050405020304" pitchFamily="18" charset="0"/>
                <a:cs typeface="Arial" panose="020B0604020202020204" pitchFamily="34" charset="0"/>
              </a:rPr>
              <a:t>Two 32bit timers/event counters</a:t>
            </a:r>
            <a:endParaRPr lang="en-IN" sz="3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mj-lt"/>
              <a:buAutoNum type="arabicPeriod"/>
              <a:tabLst>
                <a:tab pos="457200" algn="l"/>
              </a:tabLst>
            </a:pPr>
            <a:r>
              <a:rPr lang="en-IN" sz="3400" dirty="0">
                <a:effectLst/>
                <a:latin typeface="Times New Roman" panose="02020603050405020304" pitchFamily="18" charset="0"/>
                <a:ea typeface="Times New Roman" panose="02020603050405020304" pitchFamily="18" charset="0"/>
                <a:cs typeface="Arial" panose="020B0604020202020204" pitchFamily="34" charset="0"/>
              </a:rPr>
              <a:t>PWM Unit</a:t>
            </a:r>
            <a:endParaRPr lang="en-IN" sz="3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mj-lt"/>
              <a:buAutoNum type="arabicPeriod"/>
              <a:tabLst>
                <a:tab pos="457200" algn="l"/>
              </a:tabLst>
            </a:pPr>
            <a:r>
              <a:rPr lang="en-IN" sz="3400" dirty="0">
                <a:effectLst/>
                <a:latin typeface="Times New Roman" panose="02020603050405020304" pitchFamily="18" charset="0"/>
                <a:ea typeface="Times New Roman" panose="02020603050405020304" pitchFamily="18" charset="0"/>
                <a:cs typeface="Arial" panose="020B0604020202020204" pitchFamily="34" charset="0"/>
              </a:rPr>
              <a:t>RTC (Real Time Clock) with battery backup facility</a:t>
            </a:r>
            <a:endParaRPr lang="en-IN" sz="3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mj-lt"/>
              <a:buAutoNum type="arabicPeriod"/>
              <a:tabLst>
                <a:tab pos="457200" algn="l"/>
              </a:tabLst>
            </a:pPr>
            <a:r>
              <a:rPr lang="en-IN" sz="3400" dirty="0">
                <a:effectLst/>
                <a:latin typeface="Times New Roman" panose="02020603050405020304" pitchFamily="18" charset="0"/>
                <a:ea typeface="Times New Roman" panose="02020603050405020304" pitchFamily="18" charset="0"/>
                <a:cs typeface="Arial" panose="020B0604020202020204" pitchFamily="34" charset="0"/>
              </a:rPr>
              <a:t>2 UARTs</a:t>
            </a:r>
            <a:endParaRPr lang="en-IN" sz="3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98000"/>
              </a:lnSpc>
              <a:buFont typeface="+mj-lt"/>
              <a:buAutoNum type="arabicPeriod"/>
              <a:tabLst>
                <a:tab pos="457200" algn="l"/>
              </a:tabLst>
            </a:pPr>
            <a:r>
              <a:rPr lang="en-IN" sz="3400" dirty="0">
                <a:effectLst/>
                <a:latin typeface="Times New Roman" panose="02020603050405020304" pitchFamily="18" charset="0"/>
                <a:ea typeface="Times New Roman" panose="02020603050405020304" pitchFamily="18" charset="0"/>
                <a:cs typeface="Arial" panose="020B0604020202020204" pitchFamily="34" charset="0"/>
              </a:rPr>
              <a:t>I2C interface (2 sets)</a:t>
            </a:r>
            <a:endParaRPr lang="en-IN" sz="3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mj-lt"/>
              <a:buAutoNum type="arabicPeriod"/>
              <a:tabLst>
                <a:tab pos="457200" algn="l"/>
              </a:tabLst>
            </a:pPr>
            <a:r>
              <a:rPr lang="en-IN" sz="3400" dirty="0">
                <a:effectLst/>
                <a:latin typeface="Times New Roman" panose="02020603050405020304" pitchFamily="18" charset="0"/>
                <a:ea typeface="Times New Roman" panose="02020603050405020304" pitchFamily="18" charset="0"/>
                <a:cs typeface="Arial" panose="020B0604020202020204" pitchFamily="34" charset="0"/>
              </a:rPr>
              <a:t>SPI &amp; SSP interfaces ( supports SD card )</a:t>
            </a:r>
            <a:endParaRPr lang="en-IN" sz="3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mj-lt"/>
              <a:buAutoNum type="arabicPeriod"/>
              <a:tabLst>
                <a:tab pos="457200" algn="l"/>
              </a:tabLst>
            </a:pPr>
            <a:r>
              <a:rPr lang="en-IN" sz="3400" dirty="0">
                <a:effectLst/>
                <a:latin typeface="Times New Roman" panose="02020603050405020304" pitchFamily="18" charset="0"/>
                <a:ea typeface="Times New Roman" panose="02020603050405020304" pitchFamily="18" charset="0"/>
                <a:cs typeface="Arial" panose="020B0604020202020204" pitchFamily="34" charset="0"/>
              </a:rPr>
              <a:t>Up to 45 GPIO pins</a:t>
            </a:r>
            <a:endParaRPr lang="en-IN" sz="3400" dirty="0">
              <a:effectLst/>
              <a:latin typeface="Calibri" panose="020F0502020204030204" pitchFamily="34" charset="0"/>
              <a:ea typeface="Calibri" panose="020F0502020204030204" pitchFamily="34" charset="0"/>
              <a:cs typeface="Arial" panose="020B0604020202020204" pitchFamily="34" charset="0"/>
            </a:endParaRPr>
          </a:p>
          <a:p>
            <a:pPr marL="342900" marR="486410" lvl="0" indent="-342900">
              <a:lnSpc>
                <a:spcPct val="97000"/>
              </a:lnSpc>
              <a:spcAft>
                <a:spcPts val="0"/>
              </a:spcAft>
              <a:buFont typeface="+mj-lt"/>
              <a:buAutoNum type="arabicPeriod"/>
              <a:tabLst>
                <a:tab pos="457200" algn="l"/>
              </a:tabLst>
            </a:pPr>
            <a:r>
              <a:rPr lang="en-IN" sz="3400" dirty="0">
                <a:effectLst/>
                <a:latin typeface="Times New Roman" panose="02020603050405020304" pitchFamily="18" charset="0"/>
                <a:ea typeface="Times New Roman" panose="02020603050405020304" pitchFamily="18" charset="0"/>
                <a:cs typeface="Arial" panose="020B0604020202020204" pitchFamily="34" charset="0"/>
              </a:rPr>
              <a:t>Single power supply with POR(Power On Reset) and BOD(Brown out Detect) circuits, support idle &amp; power-down modes</a:t>
            </a:r>
            <a:endParaRPr lang="en-IN" sz="34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478914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1D3B1-9CFD-4EFA-946A-7D5840FD4184}"/>
              </a:ext>
            </a:extLst>
          </p:cNvPr>
          <p:cNvSpPr>
            <a:spLocks noGrp="1"/>
          </p:cNvSpPr>
          <p:nvPr>
            <p:ph type="title"/>
          </p:nvPr>
        </p:nvSpPr>
        <p:spPr/>
        <p:txBody>
          <a:bodyPr/>
          <a:lstStyle/>
          <a:p>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Interface 3LEDs (</a:t>
            </a:r>
            <a:r>
              <a:rPr lang="en-IN" sz="1800" b="1" dirty="0" err="1">
                <a:effectLst/>
                <a:latin typeface="Times New Roman" panose="02020603050405020304" pitchFamily="18" charset="0"/>
                <a:ea typeface="Times New Roman" panose="02020603050405020304" pitchFamily="18" charset="0"/>
                <a:cs typeface="Arial" panose="020B0604020202020204" pitchFamily="34" charset="0"/>
              </a:rPr>
              <a:t>Red,Yellow,Green</a:t>
            </a: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 to LPC 2148 and Write Embedded C program to simulate traffic light system.</a:t>
            </a:r>
            <a:endParaRPr lang="en-IN" dirty="0"/>
          </a:p>
        </p:txBody>
      </p:sp>
      <p:sp>
        <p:nvSpPr>
          <p:cNvPr id="3" name="Content Placeholder 2">
            <a:extLst>
              <a:ext uri="{FF2B5EF4-FFF2-40B4-BE49-F238E27FC236}">
                <a16:creationId xmlns:a16="http://schemas.microsoft.com/office/drawing/2014/main" id="{38243154-16D2-4B90-9161-86F150982792}"/>
              </a:ext>
            </a:extLst>
          </p:cNvPr>
          <p:cNvSpPr>
            <a:spLocks noGrp="1"/>
          </p:cNvSpPr>
          <p:nvPr>
            <p:ph idx="1"/>
          </p:nvPr>
        </p:nvSpPr>
        <p:spPr>
          <a:xfrm>
            <a:off x="1192764" y="2556932"/>
            <a:ext cx="9601196" cy="3318936"/>
          </a:xfrm>
        </p:spPr>
        <p:txBody>
          <a:bodyPr>
            <a:normAutofit lnSpcReduction="10000"/>
          </a:bodyPr>
          <a:lstStyle/>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Choose any three port lines (say P0.0,P0.1,P0.2) to connect to 3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Leds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to represent Traffic Lights, one end of the junction.</a:t>
            </a:r>
          </a:p>
          <a:p>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Sending ‘0’ – LED is on, sending ‘1’ – LED is off</a:t>
            </a:r>
          </a:p>
          <a:p>
            <a:endParaRPr lang="en-IN" sz="1800" b="1" dirty="0">
              <a:latin typeface="Times New Roman" panose="02020603050405020304" pitchFamily="18" charset="0"/>
              <a:ea typeface="Times New Roman" panose="02020603050405020304" pitchFamily="18" charset="0"/>
              <a:cs typeface="Arial" panose="020B0604020202020204" pitchFamily="34" charset="0"/>
            </a:endParaRPr>
          </a:p>
          <a:p>
            <a:endParaRPr lang="en-IN" sz="1800" b="1" dirty="0">
              <a:latin typeface="Times New Roman" panose="02020603050405020304" pitchFamily="18" charset="0"/>
              <a:ea typeface="Times New Roman" panose="02020603050405020304" pitchFamily="18" charset="0"/>
              <a:cs typeface="Arial" panose="020B0604020202020204" pitchFamily="34" charset="0"/>
            </a:endParaRPr>
          </a:p>
          <a:p>
            <a:endParaRPr lang="en-IN" sz="1800" b="1" dirty="0">
              <a:latin typeface="Times New Roman" panose="02020603050405020304" pitchFamily="18" charset="0"/>
              <a:ea typeface="Times New Roman" panose="02020603050405020304" pitchFamily="18" charset="0"/>
              <a:cs typeface="Arial" panose="020B0604020202020204" pitchFamily="34" charset="0"/>
            </a:endParaRPr>
          </a:p>
          <a:p>
            <a:endParaRPr lang="en-IN" sz="1800" b="1" dirty="0">
              <a:latin typeface="Times New Roman" panose="02020603050405020304" pitchFamily="18" charset="0"/>
              <a:ea typeface="Times New Roman" panose="02020603050405020304" pitchFamily="18"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Configure P0.0,P0.1,P0.2 as outputs, as LEDs are output devices.</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ts val="1210"/>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IN" sz="1800" b="1" dirty="0">
              <a:latin typeface="Times New Roman" panose="02020603050405020304" pitchFamily="18" charset="0"/>
              <a:ea typeface="Times New Roman" panose="02020603050405020304" pitchFamily="18" charset="0"/>
              <a:cs typeface="Arial" panose="020B0604020202020204" pitchFamily="34" charset="0"/>
            </a:endParaRPr>
          </a:p>
          <a:p>
            <a:endParaRPr lang="en-IN" dirty="0"/>
          </a:p>
        </p:txBody>
      </p:sp>
      <p:pic>
        <p:nvPicPr>
          <p:cNvPr id="1026" name="Picture 2">
            <a:extLst>
              <a:ext uri="{FF2B5EF4-FFF2-40B4-BE49-F238E27FC236}">
                <a16:creationId xmlns:a16="http://schemas.microsoft.com/office/drawing/2014/main" id="{F38D0E06-1717-4B15-B508-A62963B53B2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42894" y="3769567"/>
            <a:ext cx="3913187" cy="1109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789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F7F543D-2C1D-4FC3-8086-F9F7B9C5EA7D}"/>
              </a:ext>
            </a:extLst>
          </p:cNvPr>
          <p:cNvPicPr>
            <a:picLocks noGrp="1" noChangeAspect="1"/>
          </p:cNvPicPr>
          <p:nvPr>
            <p:ph idx="1"/>
          </p:nvPr>
        </p:nvPicPr>
        <p:blipFill>
          <a:blip r:embed="rId2"/>
          <a:stretch>
            <a:fillRect/>
          </a:stretch>
        </p:blipFill>
        <p:spPr>
          <a:xfrm>
            <a:off x="6096000" y="2210482"/>
            <a:ext cx="5754330" cy="2109591"/>
          </a:xfrm>
        </p:spPr>
      </p:pic>
      <p:pic>
        <p:nvPicPr>
          <p:cNvPr id="5" name="Picture 4">
            <a:extLst>
              <a:ext uri="{FF2B5EF4-FFF2-40B4-BE49-F238E27FC236}">
                <a16:creationId xmlns:a16="http://schemas.microsoft.com/office/drawing/2014/main" id="{0882A5B5-5BF7-4093-BEF1-F564C2321365}"/>
              </a:ext>
            </a:extLst>
          </p:cNvPr>
          <p:cNvPicPr>
            <a:picLocks noChangeAspect="1"/>
          </p:cNvPicPr>
          <p:nvPr/>
        </p:nvPicPr>
        <p:blipFill>
          <a:blip r:embed="rId3"/>
          <a:stretch>
            <a:fillRect/>
          </a:stretch>
        </p:blipFill>
        <p:spPr>
          <a:xfrm>
            <a:off x="268074" y="164260"/>
            <a:ext cx="5115689" cy="6529480"/>
          </a:xfrm>
          <a:prstGeom prst="rect">
            <a:avLst/>
          </a:prstGeom>
        </p:spPr>
      </p:pic>
    </p:spTree>
    <p:extLst>
      <p:ext uri="{BB962C8B-B14F-4D97-AF65-F5344CB8AC3E}">
        <p14:creationId xmlns:p14="http://schemas.microsoft.com/office/powerpoint/2010/main" val="2633095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E1D98-49FA-4D7E-A88E-9B6C618702FE}"/>
              </a:ext>
            </a:extLst>
          </p:cNvPr>
          <p:cNvSpPr>
            <a:spLocks noGrp="1"/>
          </p:cNvSpPr>
          <p:nvPr>
            <p:ph idx="1"/>
          </p:nvPr>
        </p:nvSpPr>
        <p:spPr>
          <a:xfrm>
            <a:off x="763555" y="499188"/>
            <a:ext cx="10526486" cy="5859624"/>
          </a:xfrm>
        </p:spPr>
        <p:txBody>
          <a:bodyPr>
            <a:normAutofit fontScale="77500" lnSpcReduction="20000"/>
          </a:bodyPr>
          <a:lstStyle/>
          <a:p>
            <a:pPr algn="just">
              <a:lnSpc>
                <a:spcPct val="115000"/>
              </a:lnSpc>
            </a:pPr>
            <a:r>
              <a:rPr lang="en-US" altLang="en-US"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Interfacing and Programming  (using embedded C) </a:t>
            </a:r>
            <a:r>
              <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with  LEDs, Switches, Seven segment displays, LCD, Matrix Keypad, I2C based DAC, Stepper motor, DC Motor, Relay, Opto-isolators. Analog Interfacing using ADC Channels, interfacing with LDR and Temperature sensor.</a:t>
            </a:r>
          </a:p>
          <a:p>
            <a:pPr algn="just">
              <a:lnSpc>
                <a:spcPct val="115000"/>
              </a:lnSpc>
              <a:buFont typeface="Wingdings" panose="05000000000000000000" pitchFamily="2" charset="2"/>
              <a:buChar char="q"/>
            </a:pPr>
            <a:r>
              <a:rPr lang="en-US" altLang="en-US" sz="2400" b="1" dirty="0">
                <a:solidFill>
                  <a:srgbClr val="FF0000"/>
                </a:solidFill>
                <a:ea typeface="Calibri" panose="020F0502020204030204" pitchFamily="34" charset="0"/>
                <a:cs typeface="Times New Roman" panose="02020603050405020304" pitchFamily="18" charset="0"/>
              </a:rPr>
              <a:t>Elevator Interface: </a:t>
            </a:r>
            <a:r>
              <a:rPr lang="en-US" altLang="en-US" sz="2400" dirty="0">
                <a:solidFill>
                  <a:srgbClr val="FF0000"/>
                </a:solidFill>
                <a:ea typeface="Calibri" panose="020F0502020204030204" pitchFamily="34" charset="0"/>
                <a:cs typeface="Times New Roman" panose="02020603050405020304" pitchFamily="18" charset="0"/>
              </a:rPr>
              <a:t>Write an Embedded C program to read the elevator switches and simulate elevator up and down movements.</a:t>
            </a:r>
          </a:p>
          <a:p>
            <a:pPr algn="just">
              <a:lnSpc>
                <a:spcPct val="115000"/>
              </a:lnSpc>
              <a:buFont typeface="Wingdings" panose="05000000000000000000" pitchFamily="2" charset="2"/>
              <a:buChar char="q"/>
            </a:pPr>
            <a:r>
              <a:rPr lang="en-US" altLang="en-US" sz="2400" b="1" dirty="0">
                <a:ea typeface="Calibri" panose="020F0502020204030204" pitchFamily="34" charset="0"/>
                <a:cs typeface="Times New Roman" panose="02020603050405020304" pitchFamily="18" charset="0"/>
              </a:rPr>
              <a:t>Seven Segment Display Interface</a:t>
            </a:r>
            <a:r>
              <a:rPr lang="en-US" altLang="en-US" sz="2400" dirty="0">
                <a:ea typeface="Calibri" panose="020F0502020204030204" pitchFamily="34" charset="0"/>
                <a:cs typeface="Times New Roman" panose="02020603050405020304" pitchFamily="18" charset="0"/>
              </a:rPr>
              <a:t>: Write a C program to display messages “FIRE” &amp; “HELP” on 4 digit seven segment display alternately with a suitable delay.</a:t>
            </a:r>
          </a:p>
          <a:p>
            <a:pPr algn="just">
              <a:lnSpc>
                <a:spcPct val="115000"/>
              </a:lnSpc>
              <a:buFont typeface="Wingdings" panose="05000000000000000000" pitchFamily="2" charset="2"/>
              <a:buChar char="q"/>
            </a:pPr>
            <a:r>
              <a:rPr lang="en-US" altLang="en-US" sz="2400" b="1" dirty="0">
                <a:ea typeface="Calibri" panose="020F0502020204030204" pitchFamily="34" charset="0"/>
                <a:cs typeface="Times New Roman" panose="02020603050405020304" pitchFamily="18" charset="0"/>
              </a:rPr>
              <a:t>Stepper Motor Interface</a:t>
            </a:r>
            <a:r>
              <a:rPr lang="en-US" altLang="en-US" sz="2400" dirty="0">
                <a:ea typeface="Calibri" panose="020F0502020204030204" pitchFamily="34" charset="0"/>
                <a:cs typeface="Times New Roman" panose="02020603050405020304" pitchFamily="18" charset="0"/>
              </a:rPr>
              <a:t>: Write an Embedded C program    to rotate stepper motor in clockwise direction for “M” steps, anti-clock wise direction for “N” steps.</a:t>
            </a:r>
          </a:p>
          <a:p>
            <a:pPr algn="just">
              <a:lnSpc>
                <a:spcPct val="115000"/>
              </a:lnSpc>
              <a:buFont typeface="Wingdings" panose="05000000000000000000" pitchFamily="2" charset="2"/>
              <a:buChar char="q"/>
            </a:pPr>
            <a:r>
              <a:rPr lang="en-US" altLang="en-US" sz="2400" b="1" dirty="0">
                <a:ea typeface="Calibri" panose="020F0502020204030204" pitchFamily="34" charset="0"/>
                <a:cs typeface="Times New Roman" panose="02020603050405020304" pitchFamily="18" charset="0"/>
              </a:rPr>
              <a:t>DC Motor Interface: </a:t>
            </a:r>
            <a:r>
              <a:rPr lang="en-US" altLang="en-US" sz="2400" dirty="0">
                <a:ea typeface="Calibri" panose="020F0502020204030204" pitchFamily="34" charset="0"/>
                <a:cs typeface="Times New Roman" panose="02020603050405020304" pitchFamily="18" charset="0"/>
              </a:rPr>
              <a:t>Write an Embedded C program to generate PWM wave to control speed of DC motor. Control the duty cycle by analog input.</a:t>
            </a:r>
          </a:p>
          <a:p>
            <a:pPr algn="just">
              <a:lnSpc>
                <a:spcPct val="115000"/>
              </a:lnSpc>
              <a:buFont typeface="Wingdings" panose="05000000000000000000" pitchFamily="2" charset="2"/>
              <a:buChar char="q"/>
            </a:pPr>
            <a:r>
              <a:rPr lang="en-US" altLang="en-US" sz="2400" b="1" dirty="0">
                <a:ea typeface="Calibri" panose="020F0502020204030204" pitchFamily="34" charset="0"/>
                <a:cs typeface="Times New Roman" panose="02020603050405020304" pitchFamily="18" charset="0"/>
              </a:rPr>
              <a:t>DAC Interface : </a:t>
            </a:r>
            <a:r>
              <a:rPr lang="en-US" altLang="en-US" sz="2400" dirty="0">
                <a:ea typeface="Calibri" panose="020F0502020204030204" pitchFamily="34" charset="0"/>
                <a:cs typeface="Times New Roman" panose="02020603050405020304" pitchFamily="18" charset="0"/>
              </a:rPr>
              <a:t>Write an Embedded C program to generate  sine , full rectified ,triangular, sawtooth and square waveforms  using  DAC module</a:t>
            </a:r>
          </a:p>
          <a:p>
            <a:pPr algn="just">
              <a:lnSpc>
                <a:spcPct val="115000"/>
              </a:lnSpc>
              <a:buFont typeface="Wingdings" panose="05000000000000000000" pitchFamily="2" charset="2"/>
              <a:buChar char="q"/>
            </a:pPr>
            <a:r>
              <a:rPr lang="en-US" altLang="en-US" sz="2400" b="1" dirty="0">
                <a:ea typeface="Calibri" panose="020F0502020204030204" pitchFamily="34" charset="0"/>
                <a:cs typeface="Times New Roman" panose="02020603050405020304" pitchFamily="18" charset="0"/>
              </a:rPr>
              <a:t>Matrix Keyboard Interface </a:t>
            </a:r>
            <a:r>
              <a:rPr lang="en-US" altLang="en-US" sz="2400" dirty="0">
                <a:ea typeface="Calibri" panose="020F0502020204030204" pitchFamily="34" charset="0"/>
                <a:cs typeface="Times New Roman" panose="02020603050405020304" pitchFamily="18" charset="0"/>
              </a:rPr>
              <a:t>:Write an embedded C program to interface 4 X 4 matrix keyboard using lookup table and display the key pressed on the Terminal.</a:t>
            </a:r>
          </a:p>
          <a:p>
            <a:pPr algn="just">
              <a:lnSpc>
                <a:spcPct val="115000"/>
              </a:lnSpc>
              <a:buFont typeface="Wingdings" panose="05000000000000000000" pitchFamily="2" charset="2"/>
              <a:buChar char="q"/>
            </a:pPr>
            <a:r>
              <a:rPr lang="en-US" altLang="en-US" sz="2400" b="1" dirty="0">
                <a:ea typeface="Calibri" panose="020F0502020204030204" pitchFamily="34" charset="0"/>
                <a:cs typeface="Times New Roman" panose="02020603050405020304" pitchFamily="18" charset="0"/>
              </a:rPr>
              <a:t>Character LCD Interface </a:t>
            </a:r>
            <a:r>
              <a:rPr lang="en-US" altLang="en-US" sz="2400" dirty="0">
                <a:ea typeface="Calibri" panose="020F0502020204030204" pitchFamily="34" charset="0"/>
                <a:cs typeface="Times New Roman" panose="02020603050405020304" pitchFamily="18" charset="0"/>
              </a:rPr>
              <a:t>: Write an Embedded C program to display text messages on the multiple lines of the display.</a:t>
            </a:r>
            <a:endParaRPr lang="en-IN"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70228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54274-E337-42D7-ADD5-AADEE497E3CE}"/>
              </a:ext>
            </a:extLst>
          </p:cNvPr>
          <p:cNvSpPr>
            <a:spLocks noGrp="1"/>
          </p:cNvSpPr>
          <p:nvPr>
            <p:ph type="title"/>
          </p:nvPr>
        </p:nvSpPr>
        <p:spPr>
          <a:xfrm>
            <a:off x="1183435" y="814182"/>
            <a:ext cx="9601195" cy="482774"/>
          </a:xfrm>
        </p:spPr>
        <p:txBody>
          <a:bodyPr/>
          <a:lstStyle/>
          <a:p>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Stepper Motor Interfacing</a:t>
            </a:r>
            <a:endParaRPr lang="en-IN" dirty="0"/>
          </a:p>
        </p:txBody>
      </p:sp>
      <p:sp>
        <p:nvSpPr>
          <p:cNvPr id="3" name="Content Placeholder 2">
            <a:extLst>
              <a:ext uri="{FF2B5EF4-FFF2-40B4-BE49-F238E27FC236}">
                <a16:creationId xmlns:a16="http://schemas.microsoft.com/office/drawing/2014/main" id="{2A5C8BC8-3339-4C14-87CD-B398DAE6795B}"/>
              </a:ext>
            </a:extLst>
          </p:cNvPr>
          <p:cNvSpPr>
            <a:spLocks noGrp="1"/>
          </p:cNvSpPr>
          <p:nvPr>
            <p:ph idx="1"/>
          </p:nvPr>
        </p:nvSpPr>
        <p:spPr>
          <a:xfrm>
            <a:off x="1295402" y="1614539"/>
            <a:ext cx="8259145" cy="4562325"/>
          </a:xfrm>
        </p:spPr>
        <p:txBody>
          <a:bodyPr>
            <a:normAutofit/>
          </a:bodyPr>
          <a:lstStyle/>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Stepper motors move in steps unlike dc motors, under the digital control</a:t>
            </a:r>
          </a:p>
          <a:p>
            <a:r>
              <a:rPr lang="en-IN" sz="1800" dirty="0">
                <a:latin typeface="Times New Roman" panose="02020603050405020304" pitchFamily="18" charset="0"/>
                <a:ea typeface="Times New Roman" panose="02020603050405020304" pitchFamily="18" charset="0"/>
                <a:cs typeface="Arial" panose="020B0604020202020204" pitchFamily="34" charset="0"/>
              </a:rPr>
              <a:t>C</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an digitally control: </a:t>
            </a:r>
          </a:p>
          <a:p>
            <a:pPr lvl="1"/>
            <a:r>
              <a:rPr lang="en-IN" sz="1600" dirty="0">
                <a:effectLst/>
                <a:latin typeface="Times New Roman" panose="02020603050405020304" pitchFamily="18" charset="0"/>
                <a:ea typeface="Times New Roman" panose="02020603050405020304" pitchFamily="18" charset="0"/>
                <a:cs typeface="Arial" panose="020B0604020202020204" pitchFamily="34" charset="0"/>
              </a:rPr>
              <a:t>The number of steps,</a:t>
            </a:r>
          </a:p>
          <a:p>
            <a:pPr lvl="1"/>
            <a:r>
              <a:rPr lang="en-IN" sz="1600" dirty="0">
                <a:effectLst/>
                <a:latin typeface="Times New Roman" panose="02020603050405020304" pitchFamily="18" charset="0"/>
                <a:ea typeface="Times New Roman" panose="02020603050405020304" pitchFamily="18" charset="0"/>
                <a:cs typeface="Arial" panose="020B0604020202020204" pitchFamily="34" charset="0"/>
              </a:rPr>
              <a:t> RPM (no. of revolutions per minute), </a:t>
            </a:r>
          </a:p>
          <a:p>
            <a:pPr lvl="1"/>
            <a:r>
              <a:rPr lang="en-IN" sz="1600" dirty="0">
                <a:latin typeface="Times New Roman" panose="02020603050405020304" pitchFamily="18" charset="0"/>
                <a:ea typeface="Times New Roman" panose="02020603050405020304" pitchFamily="18" charset="0"/>
                <a:cs typeface="Arial" panose="020B0604020202020204" pitchFamily="34" charset="0"/>
              </a:rPr>
              <a:t>D</a:t>
            </a:r>
            <a:r>
              <a:rPr lang="en-IN" sz="1600" dirty="0">
                <a:effectLst/>
                <a:latin typeface="Times New Roman" panose="02020603050405020304" pitchFamily="18" charset="0"/>
                <a:ea typeface="Times New Roman" panose="02020603050405020304" pitchFamily="18" charset="0"/>
                <a:cs typeface="Arial" panose="020B0604020202020204" pitchFamily="34" charset="0"/>
              </a:rPr>
              <a:t>irection of movement (clockwise /anticlockwise)</a:t>
            </a: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Stepper motors finds application – in disk drives, printers, plotters, CNC machines, robotics etc</a:t>
            </a:r>
          </a:p>
          <a:p>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Resolution: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The term stepper motor resolution refers the angular movement, in degree per</a:t>
            </a: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step.</a:t>
            </a:r>
          </a:p>
          <a:p>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Working principle: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Stepper motors</a:t>
            </a: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has two parts a) rotor made up permanent magnet or</a:t>
            </a: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soft iron b) stator – surrounding the rotor. Stator is constructed with the number of coils / windings, which on energising (supplying current) acts like a electromagnet.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IN" sz="2000" dirty="0"/>
          </a:p>
        </p:txBody>
      </p:sp>
      <p:pic>
        <p:nvPicPr>
          <p:cNvPr id="5" name="Picture 4">
            <a:extLst>
              <a:ext uri="{FF2B5EF4-FFF2-40B4-BE49-F238E27FC236}">
                <a16:creationId xmlns:a16="http://schemas.microsoft.com/office/drawing/2014/main" id="{619FD46F-8CCF-45CC-880A-B904B01E492F}"/>
              </a:ext>
            </a:extLst>
          </p:cNvPr>
          <p:cNvPicPr>
            <a:picLocks noChangeAspect="1"/>
          </p:cNvPicPr>
          <p:nvPr/>
        </p:nvPicPr>
        <p:blipFill>
          <a:blip r:embed="rId2"/>
          <a:stretch>
            <a:fillRect/>
          </a:stretch>
        </p:blipFill>
        <p:spPr>
          <a:xfrm>
            <a:off x="8639611" y="681136"/>
            <a:ext cx="2836705" cy="2555243"/>
          </a:xfrm>
          <a:prstGeom prst="rect">
            <a:avLst/>
          </a:prstGeom>
        </p:spPr>
      </p:pic>
      <p:pic>
        <p:nvPicPr>
          <p:cNvPr id="7" name="Picture 6">
            <a:extLst>
              <a:ext uri="{FF2B5EF4-FFF2-40B4-BE49-F238E27FC236}">
                <a16:creationId xmlns:a16="http://schemas.microsoft.com/office/drawing/2014/main" id="{0314490B-7361-4319-8A44-336AE6A1ED69}"/>
              </a:ext>
            </a:extLst>
          </p:cNvPr>
          <p:cNvPicPr>
            <a:picLocks noChangeAspect="1"/>
          </p:cNvPicPr>
          <p:nvPr/>
        </p:nvPicPr>
        <p:blipFill>
          <a:blip r:embed="rId3"/>
          <a:stretch>
            <a:fillRect/>
          </a:stretch>
        </p:blipFill>
        <p:spPr>
          <a:xfrm>
            <a:off x="9308910" y="3895701"/>
            <a:ext cx="2506350" cy="2032859"/>
          </a:xfrm>
          <a:prstGeom prst="rect">
            <a:avLst/>
          </a:prstGeom>
        </p:spPr>
      </p:pic>
    </p:spTree>
    <p:extLst>
      <p:ext uri="{BB962C8B-B14F-4D97-AF65-F5344CB8AC3E}">
        <p14:creationId xmlns:p14="http://schemas.microsoft.com/office/powerpoint/2010/main" val="1453707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BBAC8C-2508-46AA-82C4-902E5C48785C}"/>
              </a:ext>
            </a:extLst>
          </p:cNvPr>
          <p:cNvSpPr>
            <a:spLocks noGrp="1"/>
          </p:cNvSpPr>
          <p:nvPr>
            <p:ph idx="1"/>
          </p:nvPr>
        </p:nvSpPr>
        <p:spPr>
          <a:xfrm>
            <a:off x="1295401" y="2995127"/>
            <a:ext cx="9601196" cy="3415003"/>
          </a:xfrm>
        </p:spPr>
        <p:txBody>
          <a:bodyPr>
            <a:normAutofit/>
          </a:bodyPr>
          <a:lstStyle/>
          <a:p>
            <a:pPr marL="0" indent="0">
              <a:buNone/>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Rotor (magnet) aligns to a particular position based on the energised coil (acting as electromagnet) as S &amp; N poles gets attracted when we change energisation sequence, rotor aligns to new position, that is how the stepper motors movement is realised.</a:t>
            </a:r>
          </a:p>
          <a:p>
            <a:pPr marR="3810">
              <a:lnSpc>
                <a:spcPct val="110000"/>
              </a:lnSpc>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Stepping Modes :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Stepper motors movement is achieved by employing one of the following</a:t>
            </a: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coil energising sequences.</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mj-lt"/>
              <a:buAutoNum type="alphaLcParenR"/>
              <a:tabLst>
                <a:tab pos="4572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Full drive (2 coils are energised at a time, more torque) – 4 step sequence</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mj-lt"/>
              <a:buAutoNum type="alphaLcParenR"/>
              <a:tabLst>
                <a:tab pos="4572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Wave drive (one coil only energised at a time, less torque) – 4 step</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marR="3810" lvl="0" indent="-342900" algn="just">
              <a:lnSpc>
                <a:spcPct val="112000"/>
              </a:lnSpc>
              <a:spcAft>
                <a:spcPts val="0"/>
              </a:spcAft>
              <a:buFont typeface="+mj-lt"/>
              <a:buAutoNum type="alphaLcParenR"/>
              <a:tabLst>
                <a:tab pos="4572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Half drive (here step angle reduces by half, if 1.8” is step angle, here it becomes 0.9”. it is a combination of the above two types, hence 8 step sequence and torque is in between above types)</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IN" dirty="0"/>
          </a:p>
        </p:txBody>
      </p:sp>
      <p:pic>
        <p:nvPicPr>
          <p:cNvPr id="1026" name="Picture 2">
            <a:extLst>
              <a:ext uri="{FF2B5EF4-FFF2-40B4-BE49-F238E27FC236}">
                <a16:creationId xmlns:a16="http://schemas.microsoft.com/office/drawing/2014/main" id="{D8E857EC-92EC-45BD-97BB-6F79EB4C6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110" y="760146"/>
            <a:ext cx="5727700" cy="1747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378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575D29-3F54-498B-ABCA-134793A93124}"/>
              </a:ext>
            </a:extLst>
          </p:cNvPr>
          <p:cNvSpPr txBox="1"/>
          <p:nvPr/>
        </p:nvSpPr>
        <p:spPr>
          <a:xfrm>
            <a:off x="1239814" y="3094674"/>
            <a:ext cx="4117133" cy="1477328"/>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Commonly available (2Phase, 4winding stepper motors) comes with 5/6 wire connector, 4 for windings, namely A,B,C,D and one/two connections for Power as shown in the figure below</a:t>
            </a:r>
            <a:endParaRPr lang="en-IN" dirty="0"/>
          </a:p>
        </p:txBody>
      </p:sp>
      <p:pic>
        <p:nvPicPr>
          <p:cNvPr id="2050" name="Picture 2">
            <a:extLst>
              <a:ext uri="{FF2B5EF4-FFF2-40B4-BE49-F238E27FC236}">
                <a16:creationId xmlns:a16="http://schemas.microsoft.com/office/drawing/2014/main" id="{A6B35A54-6836-45E6-A0A5-3ABACFD2D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4178" y="1265885"/>
            <a:ext cx="5341115" cy="4326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549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BBB923-7219-4D3C-A3BB-0CCD997123FD}"/>
              </a:ext>
            </a:extLst>
          </p:cNvPr>
          <p:cNvSpPr>
            <a:spLocks noGrp="1"/>
          </p:cNvSpPr>
          <p:nvPr>
            <p:ph idx="1"/>
          </p:nvPr>
        </p:nvSpPr>
        <p:spPr/>
        <p:txBody>
          <a:bodyPr/>
          <a:lstStyle/>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Following table indicates the sequence in which, windings are to be</a:t>
            </a: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energised to achieve clock wise and anticlockwise direction. Each sequence drives the motor one step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i.e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1.8degree), after 4 steps repeat the sequence to continue rotation in the same direction.</a:t>
            </a:r>
            <a:endParaRPr lang="en-IN" dirty="0"/>
          </a:p>
        </p:txBody>
      </p:sp>
      <p:sp>
        <p:nvSpPr>
          <p:cNvPr id="5" name="TextBox 4">
            <a:extLst>
              <a:ext uri="{FF2B5EF4-FFF2-40B4-BE49-F238E27FC236}">
                <a16:creationId xmlns:a16="http://schemas.microsoft.com/office/drawing/2014/main" id="{C52BD36B-CB4A-4021-91BA-E37E574353AF}"/>
              </a:ext>
            </a:extLst>
          </p:cNvPr>
          <p:cNvSpPr txBox="1"/>
          <p:nvPr/>
        </p:nvSpPr>
        <p:spPr>
          <a:xfrm>
            <a:off x="921398" y="1318736"/>
            <a:ext cx="9743492" cy="923330"/>
          </a:xfrm>
          <a:prstGeom prst="rect">
            <a:avLst/>
          </a:prstGeom>
          <a:noFill/>
        </p:spPr>
        <p:txBody>
          <a:bodyPr wrap="square">
            <a:spAutoFit/>
          </a:bodyPr>
          <a:lstStyle/>
          <a:p>
            <a:r>
              <a:rPr lang="en-IN" sz="1800">
                <a:effectLst/>
                <a:latin typeface="Times New Roman" panose="02020603050405020304" pitchFamily="18" charset="0"/>
                <a:ea typeface="Times New Roman" panose="02020603050405020304" pitchFamily="18" charset="0"/>
                <a:cs typeface="Arial" panose="020B0604020202020204" pitchFamily="34" charset="0"/>
              </a:rPr>
              <a:t>Energising or Driving a winding, means making the current flow in the winding. Applying logic ‘1’ to the input of ULN2803 driver, switches on the transistor present inside the driver and the current flows through the corresponding winding, from the +12V supply</a:t>
            </a:r>
            <a:endParaRPr lang="en-IN" dirty="0"/>
          </a:p>
        </p:txBody>
      </p:sp>
      <p:pic>
        <p:nvPicPr>
          <p:cNvPr id="7" name="Picture 6">
            <a:extLst>
              <a:ext uri="{FF2B5EF4-FFF2-40B4-BE49-F238E27FC236}">
                <a16:creationId xmlns:a16="http://schemas.microsoft.com/office/drawing/2014/main" id="{235C5ADE-A5E1-4D5A-BE52-7639CDE35946}"/>
              </a:ext>
            </a:extLst>
          </p:cNvPr>
          <p:cNvPicPr>
            <a:picLocks noChangeAspect="1"/>
          </p:cNvPicPr>
          <p:nvPr/>
        </p:nvPicPr>
        <p:blipFill>
          <a:blip r:embed="rId2"/>
          <a:stretch>
            <a:fillRect/>
          </a:stretch>
        </p:blipFill>
        <p:spPr>
          <a:xfrm>
            <a:off x="1093763" y="3588811"/>
            <a:ext cx="9388654" cy="2651990"/>
          </a:xfrm>
          <a:prstGeom prst="rect">
            <a:avLst/>
          </a:prstGeom>
        </p:spPr>
      </p:pic>
    </p:spTree>
    <p:extLst>
      <p:ext uri="{BB962C8B-B14F-4D97-AF65-F5344CB8AC3E}">
        <p14:creationId xmlns:p14="http://schemas.microsoft.com/office/powerpoint/2010/main" val="3348503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EE19C-317D-4A4D-98EF-11F623E73FAC}"/>
              </a:ext>
            </a:extLst>
          </p:cNvPr>
          <p:cNvSpPr>
            <a:spLocks noGrp="1"/>
          </p:cNvSpPr>
          <p:nvPr>
            <p:ph type="title"/>
          </p:nvPr>
        </p:nvSpPr>
        <p:spPr>
          <a:xfrm>
            <a:off x="1295401" y="552925"/>
            <a:ext cx="9601196" cy="1089264"/>
          </a:xfrm>
        </p:spPr>
        <p:txBody>
          <a:bodyPr>
            <a:normAutofit/>
          </a:bodyPr>
          <a:lstStyle/>
          <a:p>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Embedded C Program / Driver Program for Stepper Motor: Program to rotate stepper motor in clockwise direction for “M” steps, anti-clock wise direction for “N” steps.</a:t>
            </a:r>
            <a:endParaRPr lang="en-IN" dirty="0"/>
          </a:p>
        </p:txBody>
      </p:sp>
      <p:sp>
        <p:nvSpPr>
          <p:cNvPr id="3" name="Content Placeholder 2">
            <a:extLst>
              <a:ext uri="{FF2B5EF4-FFF2-40B4-BE49-F238E27FC236}">
                <a16:creationId xmlns:a16="http://schemas.microsoft.com/office/drawing/2014/main" id="{5A4FB772-F97A-4DD0-8EAB-96BF69DECCEA}"/>
              </a:ext>
            </a:extLst>
          </p:cNvPr>
          <p:cNvSpPr>
            <a:spLocks noGrp="1"/>
          </p:cNvSpPr>
          <p:nvPr>
            <p:ph idx="1"/>
          </p:nvPr>
        </p:nvSpPr>
        <p:spPr/>
        <p:txBody>
          <a:bodyPr/>
          <a:lstStyle/>
          <a:p>
            <a:pPr marL="342900" lvl="0" indent="-342900">
              <a:buFont typeface="Wingdings" panose="05000000000000000000" pitchFamily="2" charset="2"/>
              <a:buChar char=""/>
              <a:tabLst>
                <a:tab pos="4572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Total number of steps for one revolution = 200 steps (200 teeth shaft)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ts val="855"/>
              </a:lnSpc>
              <a:buNone/>
            </a:pPr>
            <a:endParaRPr lang="en-IN" sz="1800" b="1" baseline="30000" dirty="0">
              <a:latin typeface="Wingdings" panose="05000000000000000000" pitchFamily="2" charset="2"/>
              <a:ea typeface="Times New Roman" panose="02020603050405020304" pitchFamily="18" charset="0"/>
              <a:cs typeface="Arial" panose="020B0604020202020204" pitchFamily="34" charset="0"/>
            </a:endParaRPr>
          </a:p>
          <a:p>
            <a:pPr marL="0" indent="0">
              <a:lnSpc>
                <a:spcPts val="855"/>
              </a:lnSpc>
              <a:buNone/>
            </a:pPr>
            <a:r>
              <a:rPr lang="en-IN" sz="1800" b="1" baseline="30000" dirty="0">
                <a:effectLst/>
                <a:latin typeface="Wingdings" panose="05000000000000000000" pitchFamily="2" charset="2"/>
                <a:ea typeface="Times New Roman" panose="02020603050405020304" pitchFamily="18" charset="0"/>
                <a:cs typeface="Arial" panose="020B0604020202020204" pitchFamily="34" charset="0"/>
              </a:rPr>
              <a:t>	</a:t>
            </a: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Step angle = 360°/200 = 1.8°</a:t>
            </a:r>
          </a:p>
          <a:p>
            <a:pPr marL="0" indent="0">
              <a:lnSpc>
                <a:spcPts val="855"/>
              </a:lnSpc>
              <a:buNone/>
            </a:pP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77000"/>
              </a:lnSpc>
              <a:buFont typeface="Wingdings" panose="05000000000000000000" pitchFamily="2" charset="2"/>
              <a:buChar char=""/>
              <a:tabLst>
                <a:tab pos="4572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Use appropriate delay in between consequent steps, to achieve required RPM</a:t>
            </a:r>
            <a:endParaRPr lang="en-IN" sz="1800" dirty="0">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77000"/>
              </a:lnSpc>
              <a:buFont typeface="Wingdings" panose="05000000000000000000" pitchFamily="2" charset="2"/>
              <a:buChar char=""/>
              <a:tabLst>
                <a:tab pos="457200" algn="l"/>
              </a:tabLst>
            </a:pPr>
            <a:endParaRPr lang="en-IN" sz="1800"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77000"/>
              </a:lnSpc>
              <a:buFont typeface="Wingdings" panose="05000000000000000000" pitchFamily="2" charset="2"/>
              <a:buChar char=""/>
              <a:tabLst>
                <a:tab pos="4572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2Phase, 4winding stepper motor is used, along with driver circuit built using the ULN 2803, 12v power is used to drive the stepper motor. Digital input generated by the microcontroller, is used to drive and control the direction and rotation of stepper motors.</a:t>
            </a:r>
            <a:endParaRPr lang="en-IN" dirty="0"/>
          </a:p>
        </p:txBody>
      </p:sp>
    </p:spTree>
    <p:extLst>
      <p:ext uri="{BB962C8B-B14F-4D97-AF65-F5344CB8AC3E}">
        <p14:creationId xmlns:p14="http://schemas.microsoft.com/office/powerpoint/2010/main" val="2314913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51B6C1-845F-4B0B-9C5D-988BD7C5D613}"/>
              </a:ext>
            </a:extLst>
          </p:cNvPr>
          <p:cNvSpPr txBox="1"/>
          <p:nvPr/>
        </p:nvSpPr>
        <p:spPr>
          <a:xfrm>
            <a:off x="3377072" y="551274"/>
            <a:ext cx="6244512" cy="6306726"/>
          </a:xfrm>
          <a:prstGeom prst="rect">
            <a:avLst/>
          </a:prstGeom>
          <a:noFill/>
        </p:spPr>
        <p:txBody>
          <a:bodyPr wrap="square">
            <a:spAutoFit/>
          </a:bodyPr>
          <a:lstStyle/>
          <a:p>
            <a:pPr marL="38100"/>
            <a:r>
              <a:rPr lang="en-IN" sz="1200" b="1" i="1" dirty="0">
                <a:effectLst/>
                <a:latin typeface="Times New Roman" panose="02020603050405020304" pitchFamily="18" charset="0"/>
                <a:ea typeface="Times New Roman" panose="02020603050405020304" pitchFamily="18" charset="0"/>
                <a:cs typeface="Arial" panose="020B0604020202020204" pitchFamily="34" charset="0"/>
              </a:rPr>
              <a:t>//P0.16 to P0.19 are connected to Windings of </a:t>
            </a:r>
            <a:r>
              <a:rPr lang="en-IN" sz="1200" b="1" i="1" dirty="0" err="1">
                <a:effectLst/>
                <a:latin typeface="Times New Roman" panose="02020603050405020304" pitchFamily="18" charset="0"/>
                <a:ea typeface="Times New Roman" panose="02020603050405020304" pitchFamily="18" charset="0"/>
                <a:cs typeface="Arial" panose="020B0604020202020204" pitchFamily="34" charset="0"/>
              </a:rPr>
              <a:t>SMotor</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1850"/>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#include &lt;lpc214x.h&gt;</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void delay_ms(unsigned int j);</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240"/>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int main()</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290"/>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marL="177800" marR="1718310" indent="38100">
              <a:lnSpc>
                <a:spcPct val="119000"/>
              </a:lnSpc>
              <a:spcAft>
                <a:spcPts val="0"/>
              </a:spcAft>
            </a:pPr>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unsigned int </a:t>
            </a:r>
            <a:r>
              <a:rPr lang="en-IN" sz="1200" b="1" dirty="0" err="1">
                <a:effectLst/>
                <a:latin typeface="Times New Roman" panose="02020603050405020304" pitchFamily="18" charset="0"/>
                <a:ea typeface="Times New Roman" panose="02020603050405020304" pitchFamily="18" charset="0"/>
                <a:cs typeface="Arial" panose="020B0604020202020204" pitchFamily="34" charset="0"/>
              </a:rPr>
              <a:t>no_of_steps_clk</a:t>
            </a:r>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 = 100, </a:t>
            </a:r>
            <a:r>
              <a:rPr lang="en-IN" sz="1200" b="1" dirty="0" err="1">
                <a:effectLst/>
                <a:latin typeface="Times New Roman" panose="02020603050405020304" pitchFamily="18" charset="0"/>
                <a:ea typeface="Times New Roman" panose="02020603050405020304" pitchFamily="18" charset="0"/>
                <a:cs typeface="Arial" panose="020B0604020202020204" pitchFamily="34" charset="0"/>
              </a:rPr>
              <a:t>no_of_steps_aclk</a:t>
            </a:r>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 = 100; IO0DIR |= 0x00FF0000</a:t>
            </a:r>
            <a:r>
              <a:rPr lang="en-IN" sz="1200" b="1" i="1" dirty="0">
                <a:effectLst/>
                <a:latin typeface="Times New Roman" panose="02020603050405020304" pitchFamily="18" charset="0"/>
                <a:ea typeface="Times New Roman" panose="02020603050405020304" pitchFamily="18" charset="0"/>
                <a:cs typeface="Arial" panose="020B0604020202020204" pitchFamily="34" charset="0"/>
              </a:rPr>
              <a:t>; // to set P0.16 to P0.23 as o/</a:t>
            </a:r>
            <a:r>
              <a:rPr lang="en-IN" sz="1200" b="1" i="1" dirty="0" err="1">
                <a:effectLst/>
                <a:latin typeface="Times New Roman" panose="02020603050405020304" pitchFamily="18" charset="0"/>
                <a:ea typeface="Times New Roman" panose="02020603050405020304" pitchFamily="18" charset="0"/>
                <a:cs typeface="Arial" panose="020B0604020202020204" pitchFamily="34" charset="0"/>
              </a:rPr>
              <a:t>ps</a:t>
            </a:r>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 do{</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1535"/>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marL="177800" marR="80010" algn="just">
              <a:lnSpc>
                <a:spcPct val="115000"/>
              </a:lnSpc>
              <a:spcAft>
                <a:spcPts val="0"/>
              </a:spcAft>
            </a:pPr>
            <a:r>
              <a:rPr lang="en-IN" sz="1100" b="1" dirty="0">
                <a:effectLst/>
                <a:latin typeface="Times New Roman" panose="02020603050405020304" pitchFamily="18" charset="0"/>
                <a:ea typeface="Times New Roman" panose="02020603050405020304" pitchFamily="18" charset="0"/>
                <a:cs typeface="Arial" panose="020B0604020202020204" pitchFamily="34" charset="0"/>
              </a:rPr>
              <a:t>IO0CLR = 0X000F0000;IO0SET = 0X00010000;delay_ms(10);if(--</a:t>
            </a:r>
            <a:r>
              <a:rPr lang="en-IN" sz="1100" b="1" dirty="0" err="1">
                <a:effectLst/>
                <a:latin typeface="Times New Roman" panose="02020603050405020304" pitchFamily="18" charset="0"/>
                <a:ea typeface="Times New Roman" panose="02020603050405020304" pitchFamily="18" charset="0"/>
                <a:cs typeface="Arial" panose="020B0604020202020204" pitchFamily="34" charset="0"/>
              </a:rPr>
              <a:t>no_of_steps_clk</a:t>
            </a:r>
            <a:r>
              <a:rPr lang="en-IN" sz="1100" b="1" dirty="0">
                <a:effectLst/>
                <a:latin typeface="Times New Roman" panose="02020603050405020304" pitchFamily="18" charset="0"/>
                <a:ea typeface="Times New Roman" panose="02020603050405020304" pitchFamily="18" charset="0"/>
                <a:cs typeface="Arial" panose="020B0604020202020204" pitchFamily="34" charset="0"/>
              </a:rPr>
              <a:t> == 0) break; IO0CLR = 0X000F0000;IO0SET = 0X00020000;delay_ms(10);if(--</a:t>
            </a:r>
            <a:r>
              <a:rPr lang="en-IN" sz="1100" b="1" dirty="0" err="1">
                <a:effectLst/>
                <a:latin typeface="Times New Roman" panose="02020603050405020304" pitchFamily="18" charset="0"/>
                <a:ea typeface="Times New Roman" panose="02020603050405020304" pitchFamily="18" charset="0"/>
                <a:cs typeface="Arial" panose="020B0604020202020204" pitchFamily="34" charset="0"/>
              </a:rPr>
              <a:t>no_of_steps_clk</a:t>
            </a:r>
            <a:r>
              <a:rPr lang="en-IN" sz="1100" b="1" dirty="0">
                <a:effectLst/>
                <a:latin typeface="Times New Roman" panose="02020603050405020304" pitchFamily="18" charset="0"/>
                <a:ea typeface="Times New Roman" panose="02020603050405020304" pitchFamily="18" charset="0"/>
                <a:cs typeface="Arial" panose="020B0604020202020204" pitchFamily="34" charset="0"/>
              </a:rPr>
              <a:t> == 0) break; IO0CLR = 0X000F0000;IO0SET = 0X00040000;delay_ms(10);if(--</a:t>
            </a:r>
            <a:r>
              <a:rPr lang="en-IN" sz="1100" b="1" dirty="0" err="1">
                <a:effectLst/>
                <a:latin typeface="Times New Roman" panose="02020603050405020304" pitchFamily="18" charset="0"/>
                <a:ea typeface="Times New Roman" panose="02020603050405020304" pitchFamily="18" charset="0"/>
                <a:cs typeface="Arial" panose="020B0604020202020204" pitchFamily="34" charset="0"/>
              </a:rPr>
              <a:t>no_of_steps_clk</a:t>
            </a:r>
            <a:r>
              <a:rPr lang="en-IN" sz="1100" b="1" dirty="0">
                <a:effectLst/>
                <a:latin typeface="Times New Roman" panose="02020603050405020304" pitchFamily="18" charset="0"/>
                <a:ea typeface="Times New Roman" panose="02020603050405020304" pitchFamily="18" charset="0"/>
                <a:cs typeface="Arial" panose="020B0604020202020204" pitchFamily="34" charset="0"/>
              </a:rPr>
              <a:t> == 0) break; IO0CLR = 0X000F0000;IO0SET = 0X00080000;delay_ms(10);if(--</a:t>
            </a:r>
            <a:r>
              <a:rPr lang="en-IN" sz="1100" b="1" dirty="0" err="1">
                <a:effectLst/>
                <a:latin typeface="Times New Roman" panose="02020603050405020304" pitchFamily="18" charset="0"/>
                <a:ea typeface="Times New Roman" panose="02020603050405020304" pitchFamily="18" charset="0"/>
                <a:cs typeface="Arial" panose="020B0604020202020204" pitchFamily="34" charset="0"/>
              </a:rPr>
              <a:t>no_of_steps_clk</a:t>
            </a:r>
            <a:r>
              <a:rPr lang="en-IN" sz="1100" b="1" dirty="0">
                <a:effectLst/>
                <a:latin typeface="Times New Roman" panose="02020603050405020304" pitchFamily="18" charset="0"/>
                <a:ea typeface="Times New Roman" panose="02020603050405020304" pitchFamily="18" charset="0"/>
                <a:cs typeface="Arial" panose="020B0604020202020204" pitchFamily="34" charset="0"/>
              </a:rPr>
              <a:t> == 0) break; </a:t>
            </a:r>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}while(1);</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45"/>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marL="177800"/>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do{</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225"/>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marL="177800"/>
            <a:r>
              <a:rPr lang="en-IN" sz="1100" b="1" dirty="0">
                <a:effectLst/>
                <a:latin typeface="Times New Roman" panose="02020603050405020304" pitchFamily="18" charset="0"/>
                <a:ea typeface="Times New Roman" panose="02020603050405020304" pitchFamily="18" charset="0"/>
                <a:cs typeface="Arial" panose="020B0604020202020204" pitchFamily="34" charset="0"/>
              </a:rPr>
              <a:t>IO0CLR = 0X000F0000;IO0SET = 0X00080000;delay_ms(10);if(--</a:t>
            </a:r>
            <a:r>
              <a:rPr lang="en-IN" sz="1100" b="1" dirty="0" err="1">
                <a:effectLst/>
                <a:latin typeface="Times New Roman" panose="02020603050405020304" pitchFamily="18" charset="0"/>
                <a:ea typeface="Times New Roman" panose="02020603050405020304" pitchFamily="18" charset="0"/>
                <a:cs typeface="Arial" panose="020B0604020202020204" pitchFamily="34" charset="0"/>
              </a:rPr>
              <a:t>no_of_steps_aclk</a:t>
            </a:r>
            <a:r>
              <a:rPr lang="en-IN" sz="1100" b="1" dirty="0">
                <a:effectLst/>
                <a:latin typeface="Times New Roman" panose="02020603050405020304" pitchFamily="18" charset="0"/>
                <a:ea typeface="Times New Roman" panose="02020603050405020304" pitchFamily="18" charset="0"/>
                <a:cs typeface="Arial" panose="020B0604020202020204" pitchFamily="34" charset="0"/>
              </a:rPr>
              <a:t> == 0) break;</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210"/>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marL="177800"/>
            <a:r>
              <a:rPr lang="en-IN" sz="1100" b="1" dirty="0">
                <a:effectLst/>
                <a:latin typeface="Times New Roman" panose="02020603050405020304" pitchFamily="18" charset="0"/>
                <a:ea typeface="Times New Roman" panose="02020603050405020304" pitchFamily="18" charset="0"/>
                <a:cs typeface="Arial" panose="020B0604020202020204" pitchFamily="34" charset="0"/>
              </a:rPr>
              <a:t>IO0CLR = 0X000F0000;IO0SET = 0X00040000;delay_ms(10);if(--</a:t>
            </a:r>
            <a:r>
              <a:rPr lang="en-IN" sz="1100" b="1" dirty="0" err="1">
                <a:effectLst/>
                <a:latin typeface="Times New Roman" panose="02020603050405020304" pitchFamily="18" charset="0"/>
                <a:ea typeface="Times New Roman" panose="02020603050405020304" pitchFamily="18" charset="0"/>
                <a:cs typeface="Arial" panose="020B0604020202020204" pitchFamily="34" charset="0"/>
              </a:rPr>
              <a:t>no_of_steps_aclk</a:t>
            </a:r>
            <a:r>
              <a:rPr lang="en-IN" sz="1100" b="1" dirty="0">
                <a:effectLst/>
                <a:latin typeface="Times New Roman" panose="02020603050405020304" pitchFamily="18" charset="0"/>
                <a:ea typeface="Times New Roman" panose="02020603050405020304" pitchFamily="18" charset="0"/>
                <a:cs typeface="Arial" panose="020B0604020202020204" pitchFamily="34" charset="0"/>
              </a:rPr>
              <a:t> == 0) break;</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225"/>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marL="177800"/>
            <a:r>
              <a:rPr lang="en-IN" sz="1100" b="1" dirty="0">
                <a:effectLst/>
                <a:latin typeface="Times New Roman" panose="02020603050405020304" pitchFamily="18" charset="0"/>
                <a:ea typeface="Times New Roman" panose="02020603050405020304" pitchFamily="18" charset="0"/>
                <a:cs typeface="Arial" panose="020B0604020202020204" pitchFamily="34" charset="0"/>
              </a:rPr>
              <a:t>IO0CLR = 0X000F0000;IO0SET = 0X00020000;delay_ms(10);if(--</a:t>
            </a:r>
            <a:r>
              <a:rPr lang="en-IN" sz="1100" b="1" dirty="0" err="1">
                <a:effectLst/>
                <a:latin typeface="Times New Roman" panose="02020603050405020304" pitchFamily="18" charset="0"/>
                <a:ea typeface="Times New Roman" panose="02020603050405020304" pitchFamily="18" charset="0"/>
                <a:cs typeface="Arial" panose="020B0604020202020204" pitchFamily="34" charset="0"/>
              </a:rPr>
              <a:t>no_of_steps_aclk</a:t>
            </a:r>
            <a:r>
              <a:rPr lang="en-IN" sz="1100" b="1" dirty="0">
                <a:effectLst/>
                <a:latin typeface="Times New Roman" panose="02020603050405020304" pitchFamily="18" charset="0"/>
                <a:ea typeface="Times New Roman" panose="02020603050405020304" pitchFamily="18" charset="0"/>
                <a:cs typeface="Arial" panose="020B0604020202020204" pitchFamily="34" charset="0"/>
              </a:rPr>
              <a:t> == 0) break;</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210"/>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marL="177800"/>
            <a:r>
              <a:rPr lang="en-IN" sz="1100" b="1" dirty="0">
                <a:effectLst/>
                <a:latin typeface="Times New Roman" panose="02020603050405020304" pitchFamily="18" charset="0"/>
                <a:ea typeface="Times New Roman" panose="02020603050405020304" pitchFamily="18" charset="0"/>
                <a:cs typeface="Arial" panose="020B0604020202020204" pitchFamily="34" charset="0"/>
              </a:rPr>
              <a:t>IO0CLR = 0X000F0000;IO0SET = 0X00010000;delay_ms(10);if(--</a:t>
            </a:r>
            <a:r>
              <a:rPr lang="en-IN" sz="1100" b="1" dirty="0" err="1">
                <a:effectLst/>
                <a:latin typeface="Times New Roman" panose="02020603050405020304" pitchFamily="18" charset="0"/>
                <a:ea typeface="Times New Roman" panose="02020603050405020304" pitchFamily="18" charset="0"/>
                <a:cs typeface="Arial" panose="020B0604020202020204" pitchFamily="34" charset="0"/>
              </a:rPr>
              <a:t>no_of_steps_aclk</a:t>
            </a:r>
            <a:r>
              <a:rPr lang="en-IN" sz="1100" b="1" dirty="0">
                <a:effectLst/>
                <a:latin typeface="Times New Roman" panose="02020603050405020304" pitchFamily="18" charset="0"/>
                <a:ea typeface="Times New Roman" panose="02020603050405020304" pitchFamily="18" charset="0"/>
                <a:cs typeface="Arial" panose="020B0604020202020204" pitchFamily="34" charset="0"/>
              </a:rPr>
              <a:t> == 0) break;</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210"/>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marL="177800"/>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}while(1);</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240"/>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marL="177800"/>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IO0CLR = 0X00FF0000;</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marL="177800"/>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while(1);</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void delay_ms(unsigned int j)</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35"/>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marL="76200"/>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unsigned int </a:t>
            </a:r>
            <a:r>
              <a:rPr lang="en-IN" sz="1200" b="1" dirty="0" err="1">
                <a:effectLst/>
                <a:latin typeface="Times New Roman" panose="02020603050405020304" pitchFamily="18" charset="0"/>
                <a:ea typeface="Times New Roman" panose="02020603050405020304" pitchFamily="18" charset="0"/>
                <a:cs typeface="Arial" panose="020B0604020202020204" pitchFamily="34" charset="0"/>
              </a:rPr>
              <a:t>x,i</a:t>
            </a:r>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marL="76200"/>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for(</a:t>
            </a:r>
            <a:r>
              <a:rPr lang="en-IN" sz="1200" b="1" dirty="0" err="1">
                <a:effectLst/>
                <a:latin typeface="Times New Roman" panose="02020603050405020304" pitchFamily="18" charset="0"/>
                <a:ea typeface="Times New Roman" panose="02020603050405020304" pitchFamily="18" charset="0"/>
                <a:cs typeface="Arial" panose="020B0604020202020204" pitchFamily="34" charset="0"/>
              </a:rPr>
              <a:t>i</a:t>
            </a:r>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=0;i&lt;</a:t>
            </a:r>
            <a:r>
              <a:rPr lang="en-IN" sz="1200" b="1" dirty="0" err="1">
                <a:effectLst/>
                <a:latin typeface="Times New Roman" panose="02020603050405020304" pitchFamily="18" charset="0"/>
                <a:ea typeface="Times New Roman" panose="02020603050405020304" pitchFamily="18" charset="0"/>
                <a:cs typeface="Arial" panose="020B0604020202020204" pitchFamily="34" charset="0"/>
              </a:rPr>
              <a:t>j;i</a:t>
            </a:r>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marL="114300"/>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marL="228600"/>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for(x=0; x&lt;10000; x++);</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marL="114300"/>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0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a:p>
            <a:r>
              <a:rPr lang="en-IN" sz="12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98992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E59C-E1B4-4199-B7B6-76EFB99A02A4}"/>
              </a:ext>
            </a:extLst>
          </p:cNvPr>
          <p:cNvSpPr>
            <a:spLocks noGrp="1"/>
          </p:cNvSpPr>
          <p:nvPr>
            <p:ph type="title"/>
          </p:nvPr>
        </p:nvSpPr>
        <p:spPr>
          <a:xfrm>
            <a:off x="1295401" y="720875"/>
            <a:ext cx="9601196" cy="828007"/>
          </a:xfrm>
        </p:spPr>
        <p:txBody>
          <a:bodyPr>
            <a:normAutofit/>
          </a:bodyPr>
          <a:lstStyle/>
          <a:p>
            <a:r>
              <a:rPr lang="en-IN" sz="2400" b="1" dirty="0">
                <a:effectLst/>
                <a:latin typeface="Times New Roman" panose="02020603050405020304" pitchFamily="18" charset="0"/>
                <a:ea typeface="Times New Roman" panose="02020603050405020304" pitchFamily="18" charset="0"/>
                <a:cs typeface="Arial" panose="020B0604020202020204" pitchFamily="34" charset="0"/>
              </a:rPr>
              <a:t>Seven Segment Display Interface</a:t>
            </a:r>
            <a:endParaRPr lang="en-IN" sz="5400" dirty="0"/>
          </a:p>
        </p:txBody>
      </p:sp>
      <p:sp>
        <p:nvSpPr>
          <p:cNvPr id="3" name="Content Placeholder 2">
            <a:extLst>
              <a:ext uri="{FF2B5EF4-FFF2-40B4-BE49-F238E27FC236}">
                <a16:creationId xmlns:a16="http://schemas.microsoft.com/office/drawing/2014/main" id="{9F7FA569-7E98-49A1-BB49-64369A595184}"/>
              </a:ext>
            </a:extLst>
          </p:cNvPr>
          <p:cNvSpPr>
            <a:spLocks noGrp="1"/>
          </p:cNvSpPr>
          <p:nvPr>
            <p:ph idx="1"/>
          </p:nvPr>
        </p:nvSpPr>
        <p:spPr>
          <a:xfrm>
            <a:off x="1148833" y="1387086"/>
            <a:ext cx="9601196" cy="4485607"/>
          </a:xfrm>
        </p:spPr>
        <p:txBody>
          <a:bodyPr/>
          <a:lstStyle/>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Seven Segment displays, are more preferred compared to normal LEDs</a:t>
            </a: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These displays are visible during all the times of a day, can be seen from long distance and very cost effective</a:t>
            </a: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One 8 bit shift register is required to drive one seven segment display, as each seven segment display requires 8 bits of information, to drive 8 segments a to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dp</a:t>
            </a:r>
            <a:endParaRPr lang="en-IN" sz="1800" dirty="0">
              <a:effectLst/>
              <a:latin typeface="Times New Roman" panose="02020603050405020304" pitchFamily="18" charset="0"/>
              <a:ea typeface="Times New Roman" panose="02020603050405020304" pitchFamily="18"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The seven segment displays are available in two types, </a:t>
            </a:r>
          </a:p>
          <a:p>
            <a:pPr lvl="1"/>
            <a:r>
              <a:rPr lang="en-IN" sz="1800" dirty="0">
                <a:effectLst/>
                <a:latin typeface="Times New Roman" panose="02020603050405020304" pitchFamily="18" charset="0"/>
                <a:ea typeface="Times New Roman" panose="02020603050405020304" pitchFamily="18" charset="0"/>
                <a:cs typeface="Arial" panose="020B0604020202020204" pitchFamily="34" charset="0"/>
              </a:rPr>
              <a:t>common anode display and common cathode display</a:t>
            </a: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In common anode display, applying ‘0’ voltage to the cathodes</a:t>
            </a:r>
          </a:p>
          <a:p>
            <a:pPr marL="0" indent="0">
              <a:buNone/>
            </a:pPr>
            <a:r>
              <a:rPr lang="en-IN" sz="1800" dirty="0">
                <a:latin typeface="Times New Roman" panose="02020603050405020304" pitchFamily="18" charset="0"/>
                <a:ea typeface="Times New Roman" panose="02020603050405020304" pitchFamily="18" charset="0"/>
                <a:cs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of the segments, will enable the segment to glow.</a:t>
            </a:r>
            <a:endParaRPr lang="en-IN" sz="3200" dirty="0"/>
          </a:p>
        </p:txBody>
      </p:sp>
      <p:pic>
        <p:nvPicPr>
          <p:cNvPr id="3074" name="Picture 2">
            <a:extLst>
              <a:ext uri="{FF2B5EF4-FFF2-40B4-BE49-F238E27FC236}">
                <a16:creationId xmlns:a16="http://schemas.microsoft.com/office/drawing/2014/main" id="{EB1DDDDE-C3E3-44F5-84B4-BF3CE7C6C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1771" y="2873828"/>
            <a:ext cx="3740314" cy="2826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787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C4E3A-E604-4CEC-8BA9-9E1611F66CBE}"/>
              </a:ext>
            </a:extLst>
          </p:cNvPr>
          <p:cNvSpPr>
            <a:spLocks noGrp="1"/>
          </p:cNvSpPr>
          <p:nvPr>
            <p:ph type="title"/>
          </p:nvPr>
        </p:nvSpPr>
        <p:spPr>
          <a:xfrm>
            <a:off x="551283" y="1506573"/>
            <a:ext cx="2817068" cy="577267"/>
          </a:xfrm>
        </p:spPr>
        <p:txBody>
          <a:bodyPr>
            <a:normAutofit fontScale="90000"/>
          </a:bodyPr>
          <a:lstStyle/>
          <a:p>
            <a:r>
              <a:rPr lang="en-IN" sz="2200" b="1" dirty="0">
                <a:effectLst/>
                <a:latin typeface="Times New Roman" panose="02020603050405020304" pitchFamily="18" charset="0"/>
                <a:ea typeface="Times New Roman" panose="02020603050405020304" pitchFamily="18" charset="0"/>
                <a:cs typeface="Arial" panose="020B0604020202020204" pitchFamily="34" charset="0"/>
              </a:rPr>
              <a:t>Internal Block Diagram of LPC 2148</a:t>
            </a:r>
            <a:br>
              <a:rPr lang="en-IN" sz="1800" dirty="0">
                <a:effectLst/>
                <a:latin typeface="Calibri" panose="020F0502020204030204" pitchFamily="34" charset="0"/>
                <a:ea typeface="Calibri" panose="020F0502020204030204" pitchFamily="34" charset="0"/>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E4376333-F917-401D-A271-C102022792B2}"/>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124A0B46-8247-4E4C-86AB-BDC081E8B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8351" y="31157"/>
            <a:ext cx="6858000" cy="6895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377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B35B-1FB2-4052-9ADA-F95D3EBF4B4E}"/>
              </a:ext>
            </a:extLst>
          </p:cNvPr>
          <p:cNvSpPr>
            <a:spLocks noGrp="1"/>
          </p:cNvSpPr>
          <p:nvPr>
            <p:ph type="title"/>
          </p:nvPr>
        </p:nvSpPr>
        <p:spPr>
          <a:xfrm>
            <a:off x="1290639" y="748866"/>
            <a:ext cx="9601196" cy="520097"/>
          </a:xfrm>
        </p:spPr>
        <p:txBody>
          <a:bodyPr>
            <a:normAutofit/>
          </a:bodyPr>
          <a:lstStyle/>
          <a:p>
            <a:r>
              <a:rPr lang="en-IN" sz="2000" dirty="0">
                <a:effectLst/>
                <a:latin typeface="Times New Roman" panose="02020603050405020304" pitchFamily="18" charset="0"/>
                <a:ea typeface="Times New Roman" panose="02020603050405020304" pitchFamily="18" charset="0"/>
                <a:cs typeface="Arial" panose="020B0604020202020204" pitchFamily="34" charset="0"/>
              </a:rPr>
              <a:t>To display ‘3’, we have to send following bit pattern</a:t>
            </a:r>
            <a:endParaRPr lang="en-IN" sz="4800" dirty="0"/>
          </a:p>
        </p:txBody>
      </p:sp>
      <p:graphicFrame>
        <p:nvGraphicFramePr>
          <p:cNvPr id="4" name="Content Placeholder 3">
            <a:extLst>
              <a:ext uri="{FF2B5EF4-FFF2-40B4-BE49-F238E27FC236}">
                <a16:creationId xmlns:a16="http://schemas.microsoft.com/office/drawing/2014/main" id="{711DA2F8-C5AB-4FF7-B3C2-8670F4B56320}"/>
              </a:ext>
            </a:extLst>
          </p:cNvPr>
          <p:cNvGraphicFramePr>
            <a:graphicFrameLocks noGrp="1"/>
          </p:cNvGraphicFramePr>
          <p:nvPr>
            <p:ph idx="1"/>
            <p:extLst>
              <p:ext uri="{D42A27DB-BD31-4B8C-83A1-F6EECF244321}">
                <p14:modId xmlns:p14="http://schemas.microsoft.com/office/powerpoint/2010/main" val="1380816473"/>
              </p:ext>
            </p:extLst>
          </p:nvPr>
        </p:nvGraphicFramePr>
        <p:xfrm>
          <a:off x="821872" y="4510754"/>
          <a:ext cx="4800600" cy="47498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797730014"/>
                    </a:ext>
                  </a:extLst>
                </a:gridCol>
                <a:gridCol w="609600">
                  <a:extLst>
                    <a:ext uri="{9D8B030D-6E8A-4147-A177-3AD203B41FA5}">
                      <a16:colId xmlns:a16="http://schemas.microsoft.com/office/drawing/2014/main" val="4001214417"/>
                    </a:ext>
                  </a:extLst>
                </a:gridCol>
                <a:gridCol w="596900">
                  <a:extLst>
                    <a:ext uri="{9D8B030D-6E8A-4147-A177-3AD203B41FA5}">
                      <a16:colId xmlns:a16="http://schemas.microsoft.com/office/drawing/2014/main" val="3437352463"/>
                    </a:ext>
                  </a:extLst>
                </a:gridCol>
                <a:gridCol w="596900">
                  <a:extLst>
                    <a:ext uri="{9D8B030D-6E8A-4147-A177-3AD203B41FA5}">
                      <a16:colId xmlns:a16="http://schemas.microsoft.com/office/drawing/2014/main" val="607185027"/>
                    </a:ext>
                  </a:extLst>
                </a:gridCol>
                <a:gridCol w="596900">
                  <a:extLst>
                    <a:ext uri="{9D8B030D-6E8A-4147-A177-3AD203B41FA5}">
                      <a16:colId xmlns:a16="http://schemas.microsoft.com/office/drawing/2014/main" val="2604419703"/>
                    </a:ext>
                  </a:extLst>
                </a:gridCol>
                <a:gridCol w="596900">
                  <a:extLst>
                    <a:ext uri="{9D8B030D-6E8A-4147-A177-3AD203B41FA5}">
                      <a16:colId xmlns:a16="http://schemas.microsoft.com/office/drawing/2014/main" val="370058834"/>
                    </a:ext>
                  </a:extLst>
                </a:gridCol>
                <a:gridCol w="596900">
                  <a:extLst>
                    <a:ext uri="{9D8B030D-6E8A-4147-A177-3AD203B41FA5}">
                      <a16:colId xmlns:a16="http://schemas.microsoft.com/office/drawing/2014/main" val="1736655370"/>
                    </a:ext>
                  </a:extLst>
                </a:gridCol>
                <a:gridCol w="596900">
                  <a:extLst>
                    <a:ext uri="{9D8B030D-6E8A-4147-A177-3AD203B41FA5}">
                      <a16:colId xmlns:a16="http://schemas.microsoft.com/office/drawing/2014/main" val="3649777134"/>
                    </a:ext>
                  </a:extLst>
                </a:gridCol>
              </a:tblGrid>
              <a:tr h="233045">
                <a:tc>
                  <a:txBody>
                    <a:bodyPr/>
                    <a:lstStyle/>
                    <a:p>
                      <a:pPr algn="ctr"/>
                      <a:r>
                        <a:rPr lang="en-IN" sz="1600">
                          <a:effectLst/>
                        </a:rPr>
                        <a:t>DP</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15900"/>
                      <a:r>
                        <a:rPr lang="en-IN" sz="1600">
                          <a:effectLst/>
                        </a:rPr>
                        <a:t>G</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0"/>
                      <a:r>
                        <a:rPr lang="en-IN" sz="1600">
                          <a:effectLst/>
                        </a:rPr>
                        <a:t>f</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41300"/>
                      <a:r>
                        <a:rPr lang="en-IN" sz="1600">
                          <a:effectLst/>
                        </a:rPr>
                        <a:t>e</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28600"/>
                      <a:r>
                        <a:rPr lang="en-IN" sz="1600">
                          <a:effectLst/>
                        </a:rPr>
                        <a:t>d</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41300"/>
                      <a:r>
                        <a:rPr lang="en-IN" sz="1600">
                          <a:effectLst/>
                        </a:rPr>
                        <a:t>c</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28600"/>
                      <a:r>
                        <a:rPr lang="en-IN" sz="1600">
                          <a:effectLst/>
                        </a:rPr>
                        <a:t>b</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41300"/>
                      <a:r>
                        <a:rPr lang="en-IN" sz="1600">
                          <a:effectLst/>
                        </a:rPr>
                        <a:t>a</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val="76523963"/>
                  </a:ext>
                </a:extLst>
              </a:tr>
              <a:tr h="231140">
                <a:tc>
                  <a:txBody>
                    <a:bodyPr/>
                    <a:lstStyle/>
                    <a:p>
                      <a:pPr marR="152400" algn="r">
                        <a:lnSpc>
                          <a:spcPts val="1795"/>
                        </a:lnSpc>
                      </a:pPr>
                      <a:r>
                        <a:rPr lang="en-IN" sz="1600">
                          <a:effectLst/>
                        </a:rPr>
                        <a:t>1</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41300">
                        <a:lnSpc>
                          <a:spcPts val="1795"/>
                        </a:lnSpc>
                      </a:pPr>
                      <a:r>
                        <a:rPr lang="en-IN" sz="1600">
                          <a:effectLst/>
                        </a:rPr>
                        <a:t>0</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28600">
                        <a:lnSpc>
                          <a:spcPts val="1795"/>
                        </a:lnSpc>
                      </a:pPr>
                      <a:r>
                        <a:rPr lang="en-IN" sz="1600">
                          <a:effectLst/>
                        </a:rPr>
                        <a:t>1</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28600">
                        <a:lnSpc>
                          <a:spcPts val="1795"/>
                        </a:lnSpc>
                      </a:pPr>
                      <a:r>
                        <a:rPr lang="en-IN" sz="1600">
                          <a:effectLst/>
                        </a:rPr>
                        <a:t>1</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28600">
                        <a:lnSpc>
                          <a:spcPts val="1795"/>
                        </a:lnSpc>
                      </a:pPr>
                      <a:r>
                        <a:rPr lang="en-IN" sz="1600">
                          <a:effectLst/>
                        </a:rPr>
                        <a:t>0</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28600">
                        <a:lnSpc>
                          <a:spcPts val="1795"/>
                        </a:lnSpc>
                      </a:pPr>
                      <a:r>
                        <a:rPr lang="en-IN" sz="1600">
                          <a:effectLst/>
                        </a:rPr>
                        <a:t>0</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28600">
                        <a:lnSpc>
                          <a:spcPts val="1795"/>
                        </a:lnSpc>
                      </a:pPr>
                      <a:r>
                        <a:rPr lang="en-IN" sz="1600">
                          <a:effectLst/>
                        </a:rPr>
                        <a:t>0</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28600">
                        <a:lnSpc>
                          <a:spcPts val="1795"/>
                        </a:lnSpc>
                      </a:pPr>
                      <a:r>
                        <a:rPr lang="en-IN" sz="1600" dirty="0">
                          <a:effectLst/>
                        </a:rPr>
                        <a:t>0</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val="4087307639"/>
                  </a:ext>
                </a:extLst>
              </a:tr>
            </a:tbl>
          </a:graphicData>
        </a:graphic>
      </p:graphicFrame>
      <p:pic>
        <p:nvPicPr>
          <p:cNvPr id="4098" name="Picture 2">
            <a:extLst>
              <a:ext uri="{FF2B5EF4-FFF2-40B4-BE49-F238E27FC236}">
                <a16:creationId xmlns:a16="http://schemas.microsoft.com/office/drawing/2014/main" id="{1B552202-35AF-4AFC-85E7-EF61B465C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808" y="1803983"/>
            <a:ext cx="923925" cy="1754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3EB6D28-E41E-487A-84C8-A075E61B301D}"/>
              </a:ext>
            </a:extLst>
          </p:cNvPr>
          <p:cNvSpPr txBox="1"/>
          <p:nvPr/>
        </p:nvSpPr>
        <p:spPr>
          <a:xfrm>
            <a:off x="3039447" y="3244334"/>
            <a:ext cx="3056553" cy="369332"/>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This is ‘B0’ in hexadecimal</a:t>
            </a:r>
            <a:endParaRPr lang="en-IN" dirty="0"/>
          </a:p>
        </p:txBody>
      </p:sp>
    </p:spTree>
    <p:extLst>
      <p:ext uri="{BB962C8B-B14F-4D97-AF65-F5344CB8AC3E}">
        <p14:creationId xmlns:p14="http://schemas.microsoft.com/office/powerpoint/2010/main" val="1356252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2F31DF-8935-4696-A5EE-D580E8E4B397}"/>
              </a:ext>
            </a:extLst>
          </p:cNvPr>
          <p:cNvSpPr txBox="1"/>
          <p:nvPr/>
        </p:nvSpPr>
        <p:spPr>
          <a:xfrm>
            <a:off x="2388026" y="737203"/>
            <a:ext cx="6116216" cy="4989699"/>
          </a:xfrm>
          <a:prstGeom prst="rect">
            <a:avLst/>
          </a:prstGeom>
          <a:noFill/>
        </p:spPr>
        <p:txBody>
          <a:bodyPr wrap="square">
            <a:spAutoFit/>
          </a:bodyPr>
          <a:lstStyle/>
          <a:p>
            <a:pPr marL="355600" marR="1985010">
              <a:lnSpc>
                <a:spcPct val="118000"/>
              </a:lnSpc>
              <a:spcAft>
                <a:spcPts val="0"/>
              </a:spcAf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int main()</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150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556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711200"/>
            <a:r>
              <a:rPr lang="en-IN" sz="1800" dirty="0">
                <a:effectLst/>
                <a:latin typeface="Times New Roman" panose="02020603050405020304" pitchFamily="18" charset="0"/>
                <a:ea typeface="Times New Roman" panose="02020603050405020304" pitchFamily="18" charset="0"/>
                <a:cs typeface="Arial" panose="020B0604020202020204" pitchFamily="34" charset="0"/>
              </a:rPr>
              <a:t>IO0DIR |= 1U &lt;&lt; 31 | 1U &lt;&lt; 19 | 1U &lt;&lt; 20 | 1U &lt;&lt; 30 ; </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to set as o/</a:t>
            </a:r>
            <a:r>
              <a:rPr lang="en-IN" sz="1800" i="1" dirty="0" err="1">
                <a:effectLst/>
                <a:latin typeface="Times New Roman" panose="02020603050405020304" pitchFamily="18" charset="0"/>
                <a:ea typeface="Times New Roman" panose="02020603050405020304" pitchFamily="18" charset="0"/>
                <a:cs typeface="Arial" panose="020B0604020202020204" pitchFamily="34" charset="0"/>
              </a:rPr>
              <a:t>ps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749300"/>
            <a:r>
              <a:rPr lang="en-IN" sz="1800" dirty="0">
                <a:effectLst/>
                <a:latin typeface="Times New Roman" panose="02020603050405020304" pitchFamily="18" charset="0"/>
                <a:ea typeface="Times New Roman" panose="02020603050405020304" pitchFamily="18" charset="0"/>
                <a:cs typeface="Arial" panose="020B0604020202020204" pitchFamily="34" charset="0"/>
              </a:rPr>
              <a:t>LED_ON; </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make D7 Led on .. just indicate the program is running</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4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7493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SystemInit</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749300"/>
            <a:r>
              <a:rPr lang="en-IN" sz="1800" dirty="0">
                <a:effectLst/>
                <a:latin typeface="Times New Roman" panose="02020603050405020304" pitchFamily="18" charset="0"/>
                <a:ea typeface="Times New Roman" panose="02020603050405020304" pitchFamily="18" charset="0"/>
                <a:cs typeface="Arial" panose="020B0604020202020204" pitchFamily="34" charset="0"/>
              </a:rPr>
              <a:t>while(1)</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9144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4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0287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alphadisp7SEG("fire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0287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delay_ms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(500);</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0287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alphadisp7SEG("help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4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0287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delay_ms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(500);</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9144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185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556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33744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CAE7D1-6AAD-4A9A-955A-43C8E0FC9F9C}"/>
              </a:ext>
            </a:extLst>
          </p:cNvPr>
          <p:cNvSpPr txBox="1"/>
          <p:nvPr/>
        </p:nvSpPr>
        <p:spPr>
          <a:xfrm>
            <a:off x="2301789" y="1112265"/>
            <a:ext cx="10590245" cy="4113883"/>
          </a:xfrm>
          <a:prstGeom prst="rect">
            <a:avLst/>
          </a:prstGeom>
          <a:noFill/>
        </p:spPr>
        <p:txBody>
          <a:bodyPr wrap="square">
            <a:spAutoFit/>
          </a:bodyPr>
          <a:lstStyle/>
          <a:p>
            <a:pPr marL="355600"/>
            <a:r>
              <a:rPr lang="en-IN" sz="1800" dirty="0">
                <a:effectLst/>
                <a:latin typeface="Times New Roman" panose="02020603050405020304" pitchFamily="18" charset="0"/>
                <a:ea typeface="Times New Roman" panose="02020603050405020304" pitchFamily="18" charset="0"/>
                <a:cs typeface="Arial" panose="020B0604020202020204" pitchFamily="34" charset="0"/>
              </a:rPr>
              <a:t>unsigned char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getAlphaCode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(unsigned char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alphachar</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556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4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457200"/>
            <a:r>
              <a:rPr lang="en-IN" sz="1800" dirty="0">
                <a:effectLst/>
                <a:latin typeface="Times New Roman" panose="02020603050405020304" pitchFamily="18" charset="0"/>
                <a:ea typeface="Times New Roman" panose="02020603050405020304" pitchFamily="18" charset="0"/>
                <a:cs typeface="Arial" panose="020B0604020202020204" pitchFamily="34" charset="0"/>
              </a:rPr>
              <a:t>switch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alphachar</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9144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9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42900" marR="956310" lvl="0" indent="-342900">
              <a:lnSpc>
                <a:spcPct val="112000"/>
              </a:lnSpc>
              <a:spcAft>
                <a:spcPts val="0"/>
              </a:spcAft>
              <a:buFont typeface="Arial" panose="020B0604020202020204" pitchFamily="34" charset="0"/>
              <a:buChar char="//"/>
              <a:tabLst>
                <a:tab pos="1037590" algn="l"/>
              </a:tabLst>
            </a:pPr>
            <a:r>
              <a:rPr lang="en-IN" sz="1800" i="1" dirty="0" err="1">
                <a:effectLst/>
                <a:latin typeface="Times New Roman" panose="02020603050405020304" pitchFamily="18" charset="0"/>
                <a:ea typeface="Times New Roman" panose="02020603050405020304" pitchFamily="18" charset="0"/>
                <a:cs typeface="Arial" panose="020B0604020202020204" pitchFamily="34" charset="0"/>
              </a:rPr>
              <a:t>dp</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g f e d c b a - common anode: 0 segment on, 1 segment off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case 'f': return 0x8e;</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50"/>
              </a:lnSpc>
            </a:pP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914400"/>
            <a:r>
              <a:rPr lang="en-IN" sz="1800" dirty="0">
                <a:effectLst/>
                <a:latin typeface="Times New Roman" panose="02020603050405020304" pitchFamily="18" charset="0"/>
                <a:ea typeface="Times New Roman" panose="02020603050405020304" pitchFamily="18" charset="0"/>
                <a:cs typeface="Arial" panose="020B0604020202020204" pitchFamily="34" charset="0"/>
              </a:rPr>
              <a:t>case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i</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return 0xf9;</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25"/>
              </a:lnSpc>
            </a:pP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914400"/>
            <a:r>
              <a:rPr lang="en-IN" sz="1800" dirty="0">
                <a:effectLst/>
                <a:latin typeface="Times New Roman" panose="02020603050405020304" pitchFamily="18" charset="0"/>
                <a:ea typeface="Times New Roman" panose="02020603050405020304" pitchFamily="18" charset="0"/>
                <a:cs typeface="Arial" panose="020B0604020202020204" pitchFamily="34" charset="0"/>
              </a:rPr>
              <a:t>case 'r': return 0xce;</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85"/>
              </a:lnSpc>
            </a:pP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914400" marR="2759710">
              <a:lnSpc>
                <a:spcPct val="112000"/>
              </a:lnSpc>
              <a:spcAft>
                <a:spcPts val="0"/>
              </a:spcAf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case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e':return</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0x86; // 1000 0110 case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h':return</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0x89;</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110"/>
              </a:lnSpc>
            </a:pP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914400" marR="3597910" algn="just">
              <a:lnSpc>
                <a:spcPct val="114000"/>
              </a:lnSpc>
              <a:spcAft>
                <a:spcPts val="0"/>
              </a:spcAf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case 'l': return 0xc7; case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p':return</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0x8c; case ' ': return 0xff;</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90"/>
              </a:lnSpc>
            </a:pP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914400" marR="2226310">
              <a:lnSpc>
                <a:spcPct val="112000"/>
              </a:lnSpc>
              <a:spcAft>
                <a:spcPts val="0"/>
              </a:spcAft>
            </a:pP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a:t>
            </a:r>
            <a:r>
              <a:rPr lang="en-IN" sz="1800" i="1" dirty="0" err="1">
                <a:effectLst/>
                <a:latin typeface="Times New Roman" panose="02020603050405020304" pitchFamily="18" charset="0"/>
                <a:ea typeface="Times New Roman" panose="02020603050405020304" pitchFamily="18" charset="0"/>
                <a:cs typeface="Arial" panose="020B0604020202020204" pitchFamily="34" charset="0"/>
              </a:rPr>
              <a:t>simmilarly</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add for other digit/characters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default : break;</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70"/>
              </a:lnSpc>
            </a:pP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9144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457200"/>
            <a:r>
              <a:rPr lang="en-IN" sz="1800" dirty="0">
                <a:effectLst/>
                <a:latin typeface="Times New Roman" panose="02020603050405020304" pitchFamily="18" charset="0"/>
                <a:ea typeface="Times New Roman" panose="02020603050405020304" pitchFamily="18" charset="0"/>
                <a:cs typeface="Arial" panose="020B0604020202020204" pitchFamily="34" charset="0"/>
              </a:rPr>
              <a:t>return 0xff;</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556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09964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134741-B1FD-4996-8A0A-452B0844FD05}"/>
              </a:ext>
            </a:extLst>
          </p:cNvPr>
          <p:cNvSpPr txBox="1"/>
          <p:nvPr/>
        </p:nvSpPr>
        <p:spPr>
          <a:xfrm>
            <a:off x="1295402" y="266277"/>
            <a:ext cx="9601196" cy="5606984"/>
          </a:xfrm>
          <a:prstGeom prst="rect">
            <a:avLst/>
          </a:prstGeom>
          <a:noFill/>
        </p:spPr>
        <p:txBody>
          <a:bodyPr wrap="square">
            <a:spAutoFit/>
          </a:bodyPr>
          <a:lstStyle/>
          <a:p>
            <a:pPr marL="355600"/>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void alphadisp7SEG(char *</a:t>
            </a:r>
            <a:r>
              <a:rPr lang="en-IN" sz="1600" b="1" dirty="0" err="1">
                <a:effectLst/>
                <a:latin typeface="Times New Roman" panose="02020603050405020304" pitchFamily="18" charset="0"/>
                <a:ea typeface="Times New Roman" panose="02020603050405020304" pitchFamily="18" charset="0"/>
                <a:cs typeface="Arial" panose="020B0604020202020204" pitchFamily="34" charset="0"/>
              </a:rPr>
              <a:t>buf</a:t>
            </a:r>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1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marL="355600"/>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1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marL="457200"/>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unsigned char </a:t>
            </a:r>
            <a:r>
              <a:rPr lang="en-IN" sz="1600" b="1" dirty="0" err="1">
                <a:effectLst/>
                <a:latin typeface="Times New Roman" panose="02020603050405020304" pitchFamily="18" charset="0"/>
                <a:ea typeface="Times New Roman" panose="02020603050405020304" pitchFamily="18" charset="0"/>
                <a:cs typeface="Arial" panose="020B0604020202020204" pitchFamily="34" charset="0"/>
              </a:rPr>
              <a:t>i,j</a:t>
            </a:r>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a:lnSpc>
                <a:spcPts val="240"/>
              </a:lnSpc>
            </a:pPr>
            <a:r>
              <a:rPr lang="en-IN" sz="11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marL="457200"/>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unsigned char seg7_data,temp=0;</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1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marL="457200"/>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for(</a:t>
            </a:r>
            <a:r>
              <a:rPr lang="en-IN" sz="1600" b="1" dirty="0" err="1">
                <a:effectLst/>
                <a:latin typeface="Times New Roman" panose="02020603050405020304" pitchFamily="18" charset="0"/>
                <a:ea typeface="Times New Roman" panose="02020603050405020304" pitchFamily="18" charset="0"/>
                <a:cs typeface="Arial" panose="020B0604020202020204" pitchFamily="34" charset="0"/>
              </a:rPr>
              <a:t>i</a:t>
            </a:r>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=0;i&lt;5;i++) </a:t>
            </a:r>
            <a:r>
              <a:rPr lang="en-IN" sz="1600" b="1" i="1" dirty="0">
                <a:effectLst/>
                <a:latin typeface="Times New Roman" panose="02020603050405020304" pitchFamily="18" charset="0"/>
                <a:ea typeface="Times New Roman" panose="02020603050405020304" pitchFamily="18" charset="0"/>
                <a:cs typeface="Arial" panose="020B0604020202020204" pitchFamily="34" charset="0"/>
              </a:rPr>
              <a:t>// because only 5 seven segment digits are present</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1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marL="533400"/>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a:lnSpc>
                <a:spcPts val="240"/>
              </a:lnSpc>
            </a:pPr>
            <a:r>
              <a:rPr lang="en-IN" sz="11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marL="723900"/>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seg7_data = </a:t>
            </a:r>
            <a:r>
              <a:rPr lang="en-IN" sz="1600" b="1" dirty="0" err="1">
                <a:effectLst/>
                <a:latin typeface="Times New Roman" panose="02020603050405020304" pitchFamily="18" charset="0"/>
                <a:ea typeface="Times New Roman" panose="02020603050405020304" pitchFamily="18" charset="0"/>
                <a:cs typeface="Arial" panose="020B0604020202020204" pitchFamily="34" charset="0"/>
              </a:rPr>
              <a:t>getAlphaCode</a:t>
            </a:r>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a:t>
            </a:r>
            <a:r>
              <a:rPr lang="en-IN" sz="1600" b="1" dirty="0" err="1">
                <a:effectLst/>
                <a:latin typeface="Times New Roman" panose="02020603050405020304" pitchFamily="18" charset="0"/>
                <a:ea typeface="Times New Roman" panose="02020603050405020304" pitchFamily="18" charset="0"/>
                <a:cs typeface="Arial" panose="020B0604020202020204" pitchFamily="34" charset="0"/>
              </a:rPr>
              <a:t>buf+i</a:t>
            </a:r>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1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buFont typeface="Arial" panose="020B0604020202020204" pitchFamily="34" charset="0"/>
              <a:buChar char="//"/>
              <a:tabLst>
                <a:tab pos="774700" algn="l"/>
              </a:tabLst>
            </a:pPr>
            <a:r>
              <a:rPr lang="en-IN" sz="1600" b="1" i="1" dirty="0">
                <a:effectLst/>
                <a:latin typeface="Times New Roman" panose="02020603050405020304" pitchFamily="18" charset="0"/>
                <a:ea typeface="Times New Roman" panose="02020603050405020304" pitchFamily="18" charset="0"/>
                <a:cs typeface="Arial" panose="020B0604020202020204" pitchFamily="34" charset="0"/>
              </a:rPr>
              <a:t>instead of this look up table can be used</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a:lnSpc>
                <a:spcPts val="280"/>
              </a:lnSpc>
            </a:pPr>
            <a:r>
              <a:rPr lang="en-IN" sz="1600" b="1" i="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marL="342900" marR="80010" lvl="0" indent="-342900">
              <a:lnSpc>
                <a:spcPct val="111000"/>
              </a:lnSpc>
              <a:spcAft>
                <a:spcPts val="0"/>
              </a:spcAft>
              <a:buFont typeface="Arial" panose="020B0604020202020204" pitchFamily="34" charset="0"/>
              <a:buChar char="//"/>
              <a:tabLst>
                <a:tab pos="719455" algn="l"/>
              </a:tabLst>
            </a:pPr>
            <a:r>
              <a:rPr lang="en-IN" sz="1400" b="1" i="1" dirty="0">
                <a:effectLst/>
                <a:latin typeface="Times New Roman" panose="02020603050405020304" pitchFamily="18" charset="0"/>
                <a:ea typeface="Times New Roman" panose="02020603050405020304" pitchFamily="18" charset="0"/>
                <a:cs typeface="Arial" panose="020B0604020202020204" pitchFamily="34" charset="0"/>
              </a:rPr>
              <a:t>to shift the segment data(8bits)to the hardware (shift registers) using </a:t>
            </a:r>
            <a:r>
              <a:rPr lang="en-IN" sz="1400" b="1" i="1" dirty="0" err="1">
                <a:effectLst/>
                <a:latin typeface="Times New Roman" panose="02020603050405020304" pitchFamily="18" charset="0"/>
                <a:ea typeface="Times New Roman" panose="02020603050405020304" pitchFamily="18" charset="0"/>
                <a:cs typeface="Arial" panose="020B0604020202020204" pitchFamily="34" charset="0"/>
              </a:rPr>
              <a:t>Data,Clock,Strobe</a:t>
            </a:r>
            <a:r>
              <a:rPr lang="en-IN" sz="1400" b="1" i="1"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for (j=0 ; j&lt;8; </a:t>
            </a:r>
            <a:r>
              <a:rPr lang="en-IN" sz="1600" b="1" dirty="0" err="1">
                <a:effectLst/>
                <a:latin typeface="Times New Roman" panose="02020603050405020304" pitchFamily="18" charset="0"/>
                <a:ea typeface="Times New Roman" panose="02020603050405020304" pitchFamily="18" charset="0"/>
                <a:cs typeface="Arial" panose="020B0604020202020204" pitchFamily="34" charset="0"/>
              </a:rPr>
              <a:t>j++</a:t>
            </a:r>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a:lnSpc>
                <a:spcPts val="85"/>
              </a:lnSpc>
            </a:pPr>
            <a:r>
              <a:rPr lang="en-IN" sz="1400" b="1" i="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marL="914400"/>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a:lnSpc>
                <a:spcPts val="225"/>
              </a:lnSpc>
            </a:pPr>
            <a:r>
              <a:rPr lang="en-IN" sz="1400" b="1" i="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marL="1371600"/>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//get one bit of data for serial sending</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a:lnSpc>
                <a:spcPts val="300"/>
              </a:lnSpc>
            </a:pPr>
            <a:r>
              <a:rPr lang="en-IN" sz="1400" b="1" i="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marL="1371600" marR="143510">
              <a:lnSpc>
                <a:spcPct val="112000"/>
              </a:lnSpc>
              <a:spcAft>
                <a:spcPts val="0"/>
              </a:spcAft>
            </a:pPr>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temp = seg7_data &amp; 0x80; </a:t>
            </a:r>
            <a:r>
              <a:rPr lang="en-IN" sz="1600" b="1" i="1" dirty="0">
                <a:effectLst/>
                <a:latin typeface="Times New Roman" panose="02020603050405020304" pitchFamily="18" charset="0"/>
                <a:ea typeface="Times New Roman" panose="02020603050405020304" pitchFamily="18" charset="0"/>
                <a:cs typeface="Arial" panose="020B0604020202020204" pitchFamily="34" charset="0"/>
              </a:rPr>
              <a:t>// shift data from Most </a:t>
            </a:r>
            <a:r>
              <a:rPr lang="en-IN" sz="1600" b="1" i="1" dirty="0" err="1">
                <a:effectLst/>
                <a:latin typeface="Times New Roman" panose="02020603050405020304" pitchFamily="18" charset="0"/>
                <a:ea typeface="Times New Roman" panose="02020603050405020304" pitchFamily="18" charset="0"/>
                <a:cs typeface="Arial" panose="020B0604020202020204" pitchFamily="34" charset="0"/>
              </a:rPr>
              <a:t>significan</a:t>
            </a:r>
            <a:r>
              <a:rPr lang="en-IN" sz="1600" b="1" i="1" dirty="0">
                <a:effectLst/>
                <a:latin typeface="Times New Roman" panose="02020603050405020304" pitchFamily="18" charset="0"/>
                <a:ea typeface="Times New Roman" panose="02020603050405020304" pitchFamily="18" charset="0"/>
                <a:cs typeface="Arial" panose="020B0604020202020204" pitchFamily="34" charset="0"/>
              </a:rPr>
              <a:t> bit (D7)</a:t>
            </a:r>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 if(temp == 0x80)</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a:lnSpc>
                <a:spcPts val="60"/>
              </a:lnSpc>
            </a:pPr>
            <a:r>
              <a:rPr lang="en-IN" sz="1400" b="1" i="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marL="1828800"/>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IOSET0 |= 1 &lt;&lt; 19; </a:t>
            </a:r>
            <a:r>
              <a:rPr lang="en-IN" sz="1600" b="1" i="1" dirty="0">
                <a:effectLst/>
                <a:latin typeface="Times New Roman" panose="02020603050405020304" pitchFamily="18" charset="0"/>
                <a:ea typeface="Times New Roman" panose="02020603050405020304" pitchFamily="18" charset="0"/>
                <a:cs typeface="Arial" panose="020B0604020202020204" pitchFamily="34" charset="0"/>
              </a:rPr>
              <a:t>//IOSET0 | 0x00080000;</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a:lnSpc>
                <a:spcPts val="240"/>
              </a:lnSpc>
            </a:pPr>
            <a:r>
              <a:rPr lang="en-IN" sz="1400" b="1" i="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marL="1371600"/>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else</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a:lnSpc>
                <a:spcPts val="285"/>
              </a:lnSpc>
            </a:pPr>
            <a:r>
              <a:rPr lang="en-IN" sz="1400" b="1" i="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marL="1371600" marR="1096010" indent="457200">
              <a:lnSpc>
                <a:spcPct val="112000"/>
              </a:lnSpc>
              <a:spcAft>
                <a:spcPts val="0"/>
              </a:spcAft>
            </a:pPr>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IOCLR0 |= 1 &lt;&lt; 19; </a:t>
            </a:r>
            <a:r>
              <a:rPr lang="en-IN" sz="1600" b="1" i="1" dirty="0">
                <a:effectLst/>
                <a:latin typeface="Times New Roman" panose="02020603050405020304" pitchFamily="18" charset="0"/>
                <a:ea typeface="Times New Roman" panose="02020603050405020304" pitchFamily="18" charset="0"/>
                <a:cs typeface="Arial" panose="020B0604020202020204" pitchFamily="34" charset="0"/>
              </a:rPr>
              <a:t>//IOCLR0 | 0x00080000;</a:t>
            </a:r>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 //send one clock pulse</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a:lnSpc>
                <a:spcPts val="120"/>
              </a:lnSpc>
            </a:pPr>
            <a:r>
              <a:rPr lang="en-IN" sz="1400" b="1" i="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marL="1371600" marR="1565910">
              <a:lnSpc>
                <a:spcPct val="112000"/>
              </a:lnSpc>
              <a:spcAft>
                <a:spcPts val="0"/>
              </a:spcAft>
            </a:pPr>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IOSET0 |= 1 &lt;&lt; 20; </a:t>
            </a:r>
            <a:r>
              <a:rPr lang="en-IN" sz="1600" b="1" i="1" dirty="0">
                <a:effectLst/>
                <a:latin typeface="Times New Roman" panose="02020603050405020304" pitchFamily="18" charset="0"/>
                <a:ea typeface="Times New Roman" panose="02020603050405020304" pitchFamily="18" charset="0"/>
                <a:cs typeface="Arial" panose="020B0604020202020204" pitchFamily="34" charset="0"/>
              </a:rPr>
              <a:t>//IOSET0 | 0x00100000;</a:t>
            </a:r>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 delay_ms(1);</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a:lnSpc>
                <a:spcPts val="50"/>
              </a:lnSpc>
            </a:pPr>
            <a:r>
              <a:rPr lang="en-IN" sz="1400" b="1" i="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marL="1371600"/>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IOCLR0 |= 1 &lt;&lt; 20;  </a:t>
            </a:r>
            <a:r>
              <a:rPr lang="en-IN" sz="1600" b="1" i="1" dirty="0">
                <a:effectLst/>
                <a:latin typeface="Times New Roman" panose="02020603050405020304" pitchFamily="18" charset="0"/>
                <a:ea typeface="Times New Roman" panose="02020603050405020304" pitchFamily="18" charset="0"/>
                <a:cs typeface="Arial" panose="020B0604020202020204" pitchFamily="34" charset="0"/>
              </a:rPr>
              <a:t>//IOCLR0 | 0x00100000;</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a:lnSpc>
                <a:spcPts val="225"/>
              </a:lnSpc>
            </a:pPr>
            <a:r>
              <a:rPr lang="en-IN" sz="1400" b="1" i="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marL="1371600"/>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seg7_data = seg7_data &lt;&lt; 1; </a:t>
            </a:r>
            <a:r>
              <a:rPr lang="en-IN" sz="1600" b="1" i="1" dirty="0">
                <a:effectLst/>
                <a:latin typeface="Times New Roman" panose="02020603050405020304" pitchFamily="18" charset="0"/>
                <a:ea typeface="Times New Roman" panose="02020603050405020304" pitchFamily="18" charset="0"/>
                <a:cs typeface="Arial" panose="020B0604020202020204" pitchFamily="34" charset="0"/>
              </a:rPr>
              <a:t>// get next bit into D7 position</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a:lnSpc>
                <a:spcPts val="240"/>
              </a:lnSpc>
            </a:pPr>
            <a:r>
              <a:rPr lang="en-IN" sz="1400" b="1" i="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marL="914400"/>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100" b="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b="1" dirty="0">
              <a:effectLst/>
              <a:latin typeface="Calibri" panose="020F0502020204030204" pitchFamily="34" charset="0"/>
              <a:ea typeface="Calibri" panose="020F0502020204030204" pitchFamily="34" charset="0"/>
              <a:cs typeface="Arial" panose="020B0604020202020204" pitchFamily="34" charset="0"/>
            </a:endParaRPr>
          </a:p>
          <a:p>
            <a:pPr marL="533400"/>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0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9C2D01D0-A9A3-4FED-801C-AC94881D5D32}"/>
              </a:ext>
            </a:extLst>
          </p:cNvPr>
          <p:cNvSpPr txBox="1"/>
          <p:nvPr/>
        </p:nvSpPr>
        <p:spPr>
          <a:xfrm>
            <a:off x="1435361" y="5367260"/>
            <a:ext cx="6419072" cy="1559081"/>
          </a:xfrm>
          <a:prstGeom prst="rect">
            <a:avLst/>
          </a:prstGeom>
          <a:noFill/>
        </p:spPr>
        <p:txBody>
          <a:bodyPr wrap="square">
            <a:spAutoFit/>
          </a:bodyPr>
          <a:lstStyle/>
          <a:p>
            <a:pPr>
              <a:lnSpc>
                <a:spcPct val="115000"/>
              </a:lnSpc>
              <a:spcBef>
                <a:spcPts val="25"/>
              </a:spcBef>
            </a:pPr>
            <a:r>
              <a:rPr lang="en-US" sz="1400" b="1" i="1" dirty="0">
                <a:effectLst/>
                <a:latin typeface="Times New Roman" panose="02020603050405020304" pitchFamily="18" charset="0"/>
                <a:ea typeface="Times New Roman" panose="02020603050405020304" pitchFamily="18" charset="0"/>
              </a:rPr>
              <a:t>// send the strobe signal</a:t>
            </a:r>
            <a:endParaRPr lang="en-IN" sz="1400" b="1" dirty="0">
              <a:effectLst/>
              <a:latin typeface="Times New Roman" panose="02020603050405020304" pitchFamily="18" charset="0"/>
              <a:ea typeface="Times New Roman" panose="02020603050405020304" pitchFamily="18" charset="0"/>
            </a:endParaRPr>
          </a:p>
          <a:p>
            <a:pPr>
              <a:lnSpc>
                <a:spcPct val="115000"/>
              </a:lnSpc>
              <a:spcBef>
                <a:spcPts val="25"/>
              </a:spcBef>
            </a:pPr>
            <a:r>
              <a:rPr lang="en-US" sz="1400" b="1" dirty="0">
                <a:effectLst/>
                <a:latin typeface="Times New Roman" panose="02020603050405020304" pitchFamily="18" charset="0"/>
                <a:ea typeface="Times New Roman" panose="02020603050405020304" pitchFamily="18" charset="0"/>
              </a:rPr>
              <a:t>	IOSET0 |= 1 &lt;&lt; 30; //IOSET0 | 0x40000000;	</a:t>
            </a:r>
            <a:endParaRPr lang="en-IN" sz="1400" b="1" dirty="0">
              <a:effectLst/>
              <a:latin typeface="Times New Roman" panose="02020603050405020304" pitchFamily="18" charset="0"/>
              <a:ea typeface="Times New Roman" panose="02020603050405020304" pitchFamily="18" charset="0"/>
            </a:endParaRPr>
          </a:p>
          <a:p>
            <a:pPr>
              <a:lnSpc>
                <a:spcPct val="115000"/>
              </a:lnSpc>
              <a:spcBef>
                <a:spcPts val="25"/>
              </a:spcBef>
            </a:pPr>
            <a:r>
              <a:rPr lang="en-US" sz="1400" b="1" dirty="0">
                <a:effectLst/>
                <a:latin typeface="Times New Roman" panose="02020603050405020304" pitchFamily="18" charset="0"/>
                <a:ea typeface="Times New Roman" panose="02020603050405020304" pitchFamily="18" charset="0"/>
              </a:rPr>
              <a:t>	delay_ms(1);      //</a:t>
            </a:r>
            <a:r>
              <a:rPr lang="en-US" sz="1400" b="1" dirty="0" err="1">
                <a:effectLst/>
                <a:latin typeface="Times New Roman" panose="02020603050405020304" pitchFamily="18" charset="0"/>
                <a:ea typeface="Times New Roman" panose="02020603050405020304" pitchFamily="18" charset="0"/>
              </a:rPr>
              <a:t>nop</a:t>
            </a:r>
            <a:r>
              <a:rPr lang="en-US" sz="1400" b="1" dirty="0">
                <a:effectLst/>
                <a:latin typeface="Times New Roman" panose="02020603050405020304" pitchFamily="18" charset="0"/>
                <a:ea typeface="Times New Roman" panose="02020603050405020304" pitchFamily="18" charset="0"/>
              </a:rPr>
              <a:t>();</a:t>
            </a:r>
            <a:endParaRPr lang="en-IN" sz="1400" b="1" dirty="0">
              <a:effectLst/>
              <a:latin typeface="Times New Roman" panose="02020603050405020304" pitchFamily="18" charset="0"/>
              <a:ea typeface="Times New Roman" panose="02020603050405020304" pitchFamily="18" charset="0"/>
            </a:endParaRPr>
          </a:p>
          <a:p>
            <a:pPr>
              <a:lnSpc>
                <a:spcPct val="115000"/>
              </a:lnSpc>
              <a:spcBef>
                <a:spcPts val="25"/>
              </a:spcBef>
            </a:pPr>
            <a:r>
              <a:rPr lang="en-US" sz="1400" b="1" dirty="0">
                <a:effectLst/>
                <a:latin typeface="Times New Roman" panose="02020603050405020304" pitchFamily="18" charset="0"/>
                <a:ea typeface="Times New Roman" panose="02020603050405020304" pitchFamily="18" charset="0"/>
              </a:rPr>
              <a:t>	IOCLR0 |= 1 &lt;&lt; 30;  </a:t>
            </a:r>
            <a:r>
              <a:rPr lang="en-US" sz="1400" b="1" i="1" dirty="0">
                <a:effectLst/>
                <a:latin typeface="Times New Roman" panose="02020603050405020304" pitchFamily="18" charset="0"/>
                <a:ea typeface="Times New Roman" panose="02020603050405020304" pitchFamily="18" charset="0"/>
              </a:rPr>
              <a:t>//IOCLR0 | 0x40000000;</a:t>
            </a:r>
            <a:endParaRPr lang="en-IN" sz="1400" b="1" dirty="0">
              <a:effectLst/>
              <a:latin typeface="Times New Roman" panose="02020603050405020304" pitchFamily="18" charset="0"/>
              <a:ea typeface="Times New Roman" panose="02020603050405020304" pitchFamily="18" charset="0"/>
            </a:endParaRPr>
          </a:p>
          <a:p>
            <a:pPr>
              <a:lnSpc>
                <a:spcPct val="115000"/>
              </a:lnSpc>
              <a:spcBef>
                <a:spcPts val="25"/>
              </a:spcBef>
            </a:pPr>
            <a:r>
              <a:rPr lang="en-US" sz="1400" b="1" dirty="0">
                <a:effectLst/>
                <a:latin typeface="Times New Roman" panose="02020603050405020304" pitchFamily="18" charset="0"/>
                <a:ea typeface="Times New Roman" panose="02020603050405020304" pitchFamily="18" charset="0"/>
              </a:rPr>
              <a:t>	return;</a:t>
            </a:r>
            <a:endParaRPr lang="en-IN" sz="1400" b="1" dirty="0">
              <a:effectLst/>
              <a:latin typeface="Times New Roman" panose="02020603050405020304" pitchFamily="18" charset="0"/>
              <a:ea typeface="Times New Roman" panose="02020603050405020304" pitchFamily="18" charset="0"/>
            </a:endParaRPr>
          </a:p>
          <a:p>
            <a:pPr>
              <a:lnSpc>
                <a:spcPct val="115000"/>
              </a:lnSpc>
              <a:spcBef>
                <a:spcPts val="25"/>
              </a:spcBef>
            </a:pPr>
            <a:r>
              <a:rPr lang="en-US" sz="1400" b="1" dirty="0">
                <a:effectLst/>
                <a:latin typeface="Times New Roman" panose="02020603050405020304" pitchFamily="18" charset="0"/>
                <a:ea typeface="Times New Roman" panose="02020603050405020304" pitchFamily="18" charset="0"/>
              </a:rPr>
              <a:t>        }</a:t>
            </a:r>
            <a:endParaRPr lang="en-IN" sz="14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77092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B6714-EB98-4B6C-9272-41D95F6D9F4D}"/>
              </a:ext>
            </a:extLst>
          </p:cNvPr>
          <p:cNvSpPr>
            <a:spLocks noGrp="1"/>
          </p:cNvSpPr>
          <p:nvPr>
            <p:ph type="title"/>
          </p:nvPr>
        </p:nvSpPr>
        <p:spPr>
          <a:xfrm>
            <a:off x="1295402" y="600794"/>
            <a:ext cx="9601196" cy="1303867"/>
          </a:xfrm>
        </p:spPr>
        <p:txBody>
          <a:bodyPr>
            <a:normAutofit/>
          </a:bodyPr>
          <a:lstStyle/>
          <a:p>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Matrix Keyboard Interface: Write an embedded C program to interface 4 X 4 matrix keyboard using lookup table and display the key pressed on the Terminal</a:t>
            </a:r>
            <a:endParaRPr lang="en-IN" dirty="0"/>
          </a:p>
        </p:txBody>
      </p:sp>
      <p:pic>
        <p:nvPicPr>
          <p:cNvPr id="1026" name="Picture 2">
            <a:extLst>
              <a:ext uri="{FF2B5EF4-FFF2-40B4-BE49-F238E27FC236}">
                <a16:creationId xmlns:a16="http://schemas.microsoft.com/office/drawing/2014/main" id="{17972FA1-1C0A-4E0E-80F5-B501A101C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730" y="1623308"/>
            <a:ext cx="8210939" cy="452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CD03E7-19BC-4EB8-BD6B-FBCF07980BF4}"/>
              </a:ext>
            </a:extLst>
          </p:cNvPr>
          <p:cNvSpPr txBox="1"/>
          <p:nvPr/>
        </p:nvSpPr>
        <p:spPr>
          <a:xfrm>
            <a:off x="1127452" y="590248"/>
            <a:ext cx="9257520" cy="5817618"/>
          </a:xfrm>
          <a:prstGeom prst="rect">
            <a:avLst/>
          </a:prstGeom>
          <a:noFill/>
        </p:spPr>
        <p:txBody>
          <a:bodyPr wrap="square">
            <a:spAutoFit/>
          </a:bodyPr>
          <a:lstStyle/>
          <a:p>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Embedded Software / Driver for reading matrix keyboard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Algorithm for reading matrix keyboard / Working method: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770"/>
              </a:lnSpc>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54610" lvl="0" indent="-342900">
              <a:lnSpc>
                <a:spcPct val="76000"/>
              </a:lnSpc>
              <a:spcAft>
                <a:spcPts val="0"/>
              </a:spcAft>
              <a:buFont typeface="Wingdings" panose="05000000000000000000" pitchFamily="2"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If no key is pressed, we will have on columns 0-3, ‘1111’ on P1.16 to P1.19, as all the inputs are pulled up by pull up resistors.</a:t>
            </a:r>
          </a:p>
          <a:p>
            <a:pPr marL="342900" marR="54610" lvl="0" indent="-342900">
              <a:lnSpc>
                <a:spcPct val="76000"/>
              </a:lnSpc>
              <a:spcAft>
                <a:spcPts val="0"/>
              </a:spcAft>
              <a:buFont typeface="Wingdings" panose="05000000000000000000" pitchFamily="2" charset="2"/>
              <a:buChar char=""/>
              <a:tabLst>
                <a:tab pos="457200" algn="l"/>
              </a:tabLst>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5"/>
              </a:lnSpc>
            </a:pPr>
            <a:r>
              <a:rPr lang="en-IN" sz="1600" baseline="30000" dirty="0">
                <a:effectLst/>
                <a:latin typeface="Times New Roman" panose="02020603050405020304" pitchFamily="18" charset="0"/>
                <a:ea typeface="Wingdings" panose="05000000000000000000" pitchFamily="2" charset="2"/>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81000"/>
              </a:lnSpc>
              <a:buFont typeface="Wingdings" panose="05000000000000000000" pitchFamily="2"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If we press any key, let ‘0’ key be pressed, it will short row0 and col0 lines (P0.16 &amp;</a:t>
            </a:r>
          </a:p>
          <a:p>
            <a:pPr>
              <a:lnSpc>
                <a:spcPts val="270"/>
              </a:lnSpc>
            </a:pPr>
            <a:r>
              <a:rPr lang="en-IN" sz="1600" baseline="30000" dirty="0">
                <a:effectLst/>
                <a:latin typeface="Times New Roman" panose="02020603050405020304" pitchFamily="18" charset="0"/>
                <a:ea typeface="Wingdings" panose="05000000000000000000" pitchFamily="2" charset="2"/>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81000"/>
              </a:lnSpc>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P1.19), so whatever data (0 or 1) available at row0 (P0.16) is available at col0</a:t>
            </a:r>
          </a:p>
          <a:p>
            <a:pPr>
              <a:lnSpc>
                <a:spcPts val="265"/>
              </a:lnSpc>
            </a:pPr>
            <a:r>
              <a:rPr lang="en-IN" sz="1600" baseline="30000" dirty="0">
                <a:effectLst/>
                <a:latin typeface="Times New Roman" panose="02020603050405020304" pitchFamily="18" charset="0"/>
                <a:ea typeface="Wingdings" panose="05000000000000000000" pitchFamily="2" charset="2"/>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67310">
              <a:lnSpc>
                <a:spcPct val="90000"/>
              </a:lnSpc>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(P1.19). Since already columns are pulled high, it is required to apply logic ‘0’ to see change in col0 when the key is pressed.</a:t>
            </a:r>
          </a:p>
          <a:p>
            <a:pPr marL="342900" lvl="0" indent="-342900">
              <a:lnSpc>
                <a:spcPct val="82000"/>
              </a:lnSpc>
              <a:buFont typeface="Wingdings" panose="05000000000000000000" pitchFamily="2"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To identify which key is pressed, perform the following steps in the loop,</a:t>
            </a:r>
          </a:p>
          <a:p>
            <a:pPr>
              <a:lnSpc>
                <a:spcPts val="935"/>
              </a:lnSpc>
            </a:pPr>
            <a:r>
              <a:rPr lang="en-IN" sz="1600" baseline="30000" dirty="0">
                <a:effectLst/>
                <a:latin typeface="Times New Roman" panose="02020603050405020304" pitchFamily="18" charset="0"/>
                <a:ea typeface="Wingdings" panose="05000000000000000000" pitchFamily="2" charset="2"/>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54610" lvl="1" indent="-285750" algn="just">
              <a:lnSpc>
                <a:spcPct val="76000"/>
              </a:lnSpc>
              <a:spcAft>
                <a:spcPts val="0"/>
              </a:spcAft>
              <a:buFont typeface="Wingdings" panose="05000000000000000000" pitchFamily="2" charset="2"/>
              <a:buChar char=""/>
              <a:tabLst>
                <a:tab pos="7239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Check for a key press in first row by out putting – ‘0111’on row’s, check which column data is changed, if no key press go for next row. If key press found, exit loop with row no and column no.</a:t>
            </a:r>
          </a:p>
          <a:p>
            <a:pPr>
              <a:lnSpc>
                <a:spcPts val="990"/>
              </a:lnSpc>
            </a:pPr>
            <a:r>
              <a:rPr lang="en-IN" sz="1600" baseline="30000" dirty="0">
                <a:effectLst/>
                <a:latin typeface="Times New Roman" panose="02020603050405020304" pitchFamily="18" charset="0"/>
                <a:ea typeface="Wingdings" panose="05000000000000000000" pitchFamily="2" charset="2"/>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54610" lvl="1" indent="-285750" algn="just">
              <a:lnSpc>
                <a:spcPct val="76000"/>
              </a:lnSpc>
              <a:spcAft>
                <a:spcPts val="0"/>
              </a:spcAft>
              <a:buFont typeface="Wingdings" panose="05000000000000000000" pitchFamily="2" charset="2"/>
              <a:buChar char=""/>
              <a:tabLst>
                <a:tab pos="7239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Check for a key press in second row by out putting – ‘1011’on row’s, check which column data is changed, if no key press go for next row. If key press found, exit loop with row no and column no.</a:t>
            </a:r>
          </a:p>
          <a:p>
            <a:pPr>
              <a:lnSpc>
                <a:spcPts val="975"/>
              </a:lnSpc>
            </a:pPr>
            <a:r>
              <a:rPr lang="en-IN" sz="1600" baseline="30000" dirty="0">
                <a:effectLst/>
                <a:latin typeface="Times New Roman" panose="02020603050405020304" pitchFamily="18" charset="0"/>
                <a:ea typeface="Wingdings" panose="05000000000000000000" pitchFamily="2" charset="2"/>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54610" lvl="1" indent="-285750" algn="just">
              <a:lnSpc>
                <a:spcPct val="76000"/>
              </a:lnSpc>
              <a:spcAft>
                <a:spcPts val="0"/>
              </a:spcAft>
              <a:buFont typeface="Wingdings" panose="05000000000000000000" pitchFamily="2" charset="2"/>
              <a:buChar char=""/>
              <a:tabLst>
                <a:tab pos="7239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Check for a key press in third row by out putting – ‘1101’on row’s, check which column data is changed, if no key press go for next row. If key press found, exit loop with row no and column no.</a:t>
            </a:r>
          </a:p>
          <a:p>
            <a:pPr>
              <a:lnSpc>
                <a:spcPts val="990"/>
              </a:lnSpc>
            </a:pPr>
            <a:r>
              <a:rPr lang="en-IN" sz="1600" baseline="30000" dirty="0">
                <a:effectLst/>
                <a:latin typeface="Times New Roman" panose="02020603050405020304" pitchFamily="18" charset="0"/>
                <a:ea typeface="Wingdings" panose="05000000000000000000" pitchFamily="2" charset="2"/>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67310" lvl="1" indent="-285750" algn="just">
              <a:lnSpc>
                <a:spcPct val="76000"/>
              </a:lnSpc>
              <a:spcAft>
                <a:spcPts val="0"/>
              </a:spcAft>
              <a:buFont typeface="Wingdings" panose="05000000000000000000" pitchFamily="2" charset="2"/>
              <a:buChar char=""/>
              <a:tabLst>
                <a:tab pos="7239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Check for a key press in last row by out putting – ‘1110’on row’s, if no key is pressed go for the first row again. If key press found, exit loop with row no and column no.</a:t>
            </a:r>
          </a:p>
          <a:p>
            <a:pPr marL="742950" marR="67310" lvl="1" indent="-285750" algn="just">
              <a:lnSpc>
                <a:spcPct val="76000"/>
              </a:lnSpc>
              <a:spcAft>
                <a:spcPts val="0"/>
              </a:spcAft>
              <a:buFont typeface="Wingdings" panose="05000000000000000000" pitchFamily="2" charset="2"/>
              <a:buChar char=""/>
              <a:tabLst>
                <a:tab pos="723900" algn="l"/>
              </a:tabLst>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54610" lvl="0" indent="-342900" algn="just">
              <a:lnSpc>
                <a:spcPct val="76000"/>
              </a:lnSpc>
              <a:spcAft>
                <a:spcPts val="0"/>
              </a:spcAft>
              <a:buFont typeface="Wingdings" panose="05000000000000000000" pitchFamily="2"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Once the key press is found, use the row number and column number and use the “look up table” to convert the key position(row no : column no) to corresponding ascii code/key code related to that key. Use appropriate delay for debouncing.</a:t>
            </a:r>
          </a:p>
          <a:p>
            <a:pPr marR="54610" lvl="0" algn="just">
              <a:lnSpc>
                <a:spcPct val="76000"/>
              </a:lnSpc>
              <a:spcAft>
                <a:spcPts val="0"/>
              </a:spcAft>
              <a:tabLst>
                <a:tab pos="457200" algn="l"/>
              </a:tabLst>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80000"/>
              </a:lnSpc>
              <a:buFont typeface="Wingdings" panose="05000000000000000000" pitchFamily="2"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Output the key code on the serial port or it can be used for further processing</a:t>
            </a:r>
          </a:p>
          <a:p>
            <a:pPr>
              <a:lnSpc>
                <a:spcPts val="950"/>
              </a:lnSpc>
            </a:pPr>
            <a:r>
              <a:rPr lang="en-IN" sz="1600" baseline="30000" dirty="0">
                <a:effectLst/>
                <a:latin typeface="Times New Roman" panose="02020603050405020304" pitchFamily="18" charset="0"/>
                <a:ea typeface="Wingdings" panose="05000000000000000000" pitchFamily="2" charset="2"/>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77000"/>
              </a:lnSpc>
              <a:buFont typeface="Wingdings" panose="05000000000000000000" pitchFamily="2"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Wait for the pressed key release; be in the loop until all the columns data become “1111’</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0678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BA4C8D-24FA-48B3-80DC-5F42040C8FAA}"/>
              </a:ext>
            </a:extLst>
          </p:cNvPr>
          <p:cNvSpPr txBox="1"/>
          <p:nvPr/>
        </p:nvSpPr>
        <p:spPr>
          <a:xfrm>
            <a:off x="1174903" y="914459"/>
            <a:ext cx="10461170" cy="5435783"/>
          </a:xfrm>
          <a:prstGeom prst="rect">
            <a:avLst/>
          </a:prstGeom>
          <a:noFill/>
        </p:spPr>
        <p:txBody>
          <a:bodyPr wrap="square">
            <a:spAutoFit/>
          </a:bodyPr>
          <a:lstStyle/>
          <a:p>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//Matrix 4 x 4 Keyboard</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30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R="803910">
              <a:lnSpc>
                <a:spcPct val="114000"/>
              </a:lnSpc>
            </a:pP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//Columns &amp; Rows are pulled to +5v,if </a:t>
            </a:r>
            <a:r>
              <a:rPr lang="en-IN" sz="1800" i="1" dirty="0" err="1">
                <a:effectLst/>
                <a:latin typeface="Times New Roman" panose="02020603050405020304" pitchFamily="18" charset="0"/>
                <a:ea typeface="Times New Roman" panose="02020603050405020304" pitchFamily="18" charset="0"/>
                <a:cs typeface="Arial" panose="020B0604020202020204" pitchFamily="34" charset="0"/>
              </a:rPr>
              <a:t>dont</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press key, we receive '1' on columns </a:t>
            </a:r>
          </a:p>
          <a:p>
            <a:pPr marR="803910">
              <a:lnSpc>
                <a:spcPct val="114000"/>
              </a:lnSpc>
            </a:pP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//Method: Sending '0' to a selected row, checking for '0' on each column </a:t>
            </a:r>
          </a:p>
          <a:p>
            <a:pPr marR="803910">
              <a:lnSpc>
                <a:spcPct val="114000"/>
              </a:lnSpc>
            </a:pP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//ROWS - ROW0-ROW3 -&gt; P0.16,P0.17,P0.18,P0.19</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5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//COLS - COL0-COL3 -&gt; P1.19,P1.18,P1.17,P1.16</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#include &lt;lpc214x.h&gt;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#define PLOCK 0x00000400</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4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#define LED_OFF (IO0SET = 1U &lt;&lt; 31)</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#define LED_ON (IO0CLR = 1U &lt;&lt; 31)</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#define COL0 (IO1PIN &amp; 1 &lt;&lt;19)</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4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#define COL1 (IO1PIN &amp; 1 &lt;&lt;18)</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#define COL2 (IO1PIN &amp; 1 &lt;&lt;17)</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#define COL3 (IO1PIN &amp; 1 &lt;&lt;16)</a:t>
            </a: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unsigned char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lookup_table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[4][4]={  {'0', '1', '2','3'},</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ts val="240"/>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2286000"/>
            <a:r>
              <a:rPr lang="en-IN" sz="1800" dirty="0">
                <a:effectLst/>
                <a:latin typeface="Times New Roman" panose="02020603050405020304" pitchFamily="18" charset="0"/>
                <a:ea typeface="Times New Roman" panose="02020603050405020304" pitchFamily="18" charset="0"/>
                <a:cs typeface="Arial" panose="020B0604020202020204" pitchFamily="34" charset="0"/>
              </a:rPr>
              <a:t>{'4', '5', '6','7'},</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2286000"/>
            <a:r>
              <a:rPr lang="en-IN" sz="1800" dirty="0">
                <a:effectLst/>
                <a:latin typeface="Times New Roman" panose="02020603050405020304" pitchFamily="18" charset="0"/>
                <a:ea typeface="Times New Roman" panose="02020603050405020304" pitchFamily="18" charset="0"/>
                <a:cs typeface="Arial" panose="020B0604020202020204" pitchFamily="34" charset="0"/>
              </a:rPr>
              <a:t>{'8', '9',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a','b</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2286000"/>
            <a:r>
              <a:rPr lang="en-IN" sz="1800" dirty="0">
                <a:effectLst/>
                <a:latin typeface="Times New Roman" panose="02020603050405020304" pitchFamily="18" charset="0"/>
                <a:ea typeface="Times New Roman" panose="02020603050405020304" pitchFamily="18" charset="0"/>
                <a:cs typeface="Arial" panose="020B0604020202020204" pitchFamily="34" charset="0"/>
              </a:rPr>
              <a:t>{'c', 'd',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e','f</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77876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CA700A-4182-40D4-9428-EF5F1DE0A7D1}"/>
              </a:ext>
            </a:extLst>
          </p:cNvPr>
          <p:cNvSpPr txBox="1"/>
          <p:nvPr/>
        </p:nvSpPr>
        <p:spPr>
          <a:xfrm>
            <a:off x="951722" y="755608"/>
            <a:ext cx="8203941" cy="5566909"/>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int main(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81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SystemInit</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4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81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uart_init</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();//initialize UART0 port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9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R="1604010" indent="39370">
              <a:lnSpc>
                <a:spcPct val="112000"/>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IO0DIR |= 1U &lt;&lt; 31 | 0x00FF0000; // to set P0.16 to P0.23 as o/</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ps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do</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7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143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15900"/>
            <a:r>
              <a:rPr lang="en-IN" sz="1800" dirty="0">
                <a:effectLst/>
                <a:latin typeface="Times New Roman" panose="02020603050405020304" pitchFamily="18" charset="0"/>
                <a:ea typeface="Times New Roman" panose="02020603050405020304" pitchFamily="18" charset="0"/>
                <a:cs typeface="Arial" panose="020B0604020202020204" pitchFamily="34" charset="0"/>
              </a:rPr>
              <a:t>while(1)</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921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9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55600" marR="1337310">
              <a:lnSpc>
                <a:spcPct val="115000"/>
              </a:lnSpc>
              <a:spcAft>
                <a:spcPts val="0"/>
              </a:spcAft>
            </a:pP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//check for keypress in row0,make row0 '0',row1=row2=row3='1'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rowsel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=0;IO0SET = 0X000F0000;IO0CLR = 1 &lt;&lt; 16; if(COL0==0){</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colsel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=0;break;};if(COL1==0){</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colsel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=1;break;}; if(COL2==0){</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colsel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=2;break;};if(COL3==0){</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colsel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=3;break;}; </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//check for keypress in row1,make row1 '0’</a:t>
            </a:r>
          </a:p>
          <a:p>
            <a:pPr marL="355600" marR="1337310">
              <a:lnSpc>
                <a:spcPct val="115000"/>
              </a:lnSpc>
            </a:pPr>
            <a:r>
              <a:rPr lang="en-IN" dirty="0" err="1">
                <a:effectLst/>
                <a:latin typeface="Times New Roman" panose="02020603050405020304" pitchFamily="18" charset="0"/>
                <a:ea typeface="Times New Roman" panose="02020603050405020304" pitchFamily="18" charset="0"/>
                <a:cs typeface="Arial" panose="020B0604020202020204" pitchFamily="34" charset="0"/>
              </a:rPr>
              <a:t>rowsel</a:t>
            </a:r>
            <a:r>
              <a:rPr lang="en-IN" dirty="0">
                <a:effectLst/>
                <a:latin typeface="Times New Roman" panose="02020603050405020304" pitchFamily="18" charset="0"/>
                <a:ea typeface="Times New Roman" panose="02020603050405020304" pitchFamily="18" charset="0"/>
                <a:cs typeface="Arial" panose="020B0604020202020204" pitchFamily="34" charset="0"/>
              </a:rPr>
              <a:t>=1;IO0SET = 0X000F0000;IO0CLR = 1 &lt;&lt; 17; if(COL0==0){</a:t>
            </a:r>
            <a:r>
              <a:rPr lang="en-IN" dirty="0" err="1">
                <a:effectLst/>
                <a:latin typeface="Times New Roman" panose="02020603050405020304" pitchFamily="18" charset="0"/>
                <a:ea typeface="Times New Roman" panose="02020603050405020304" pitchFamily="18" charset="0"/>
                <a:cs typeface="Arial" panose="020B0604020202020204" pitchFamily="34" charset="0"/>
              </a:rPr>
              <a:t>colsel</a:t>
            </a:r>
            <a:r>
              <a:rPr lang="en-IN" dirty="0">
                <a:effectLst/>
                <a:latin typeface="Times New Roman" panose="02020603050405020304" pitchFamily="18" charset="0"/>
                <a:ea typeface="Times New Roman" panose="02020603050405020304" pitchFamily="18" charset="0"/>
                <a:cs typeface="Arial" panose="020B0604020202020204" pitchFamily="34" charset="0"/>
              </a:rPr>
              <a:t>=0;break;};if(COL1==0){</a:t>
            </a:r>
            <a:r>
              <a:rPr lang="en-IN" dirty="0" err="1">
                <a:effectLst/>
                <a:latin typeface="Times New Roman" panose="02020603050405020304" pitchFamily="18" charset="0"/>
                <a:ea typeface="Times New Roman" panose="02020603050405020304" pitchFamily="18" charset="0"/>
                <a:cs typeface="Arial" panose="020B0604020202020204" pitchFamily="34" charset="0"/>
              </a:rPr>
              <a:t>colsel</a:t>
            </a:r>
            <a:r>
              <a:rPr lang="en-IN" dirty="0">
                <a:effectLst/>
                <a:latin typeface="Times New Roman" panose="02020603050405020304" pitchFamily="18" charset="0"/>
                <a:ea typeface="Times New Roman" panose="02020603050405020304" pitchFamily="18" charset="0"/>
                <a:cs typeface="Arial" panose="020B0604020202020204" pitchFamily="34" charset="0"/>
              </a:rPr>
              <a:t>=1;break;}; if(COL2==0){</a:t>
            </a:r>
            <a:r>
              <a:rPr lang="en-IN" dirty="0" err="1">
                <a:effectLst/>
                <a:latin typeface="Times New Roman" panose="02020603050405020304" pitchFamily="18" charset="0"/>
                <a:ea typeface="Times New Roman" panose="02020603050405020304" pitchFamily="18" charset="0"/>
                <a:cs typeface="Arial" panose="020B0604020202020204" pitchFamily="34" charset="0"/>
              </a:rPr>
              <a:t>colsel</a:t>
            </a:r>
            <a:r>
              <a:rPr lang="en-IN" dirty="0">
                <a:effectLst/>
                <a:latin typeface="Times New Roman" panose="02020603050405020304" pitchFamily="18" charset="0"/>
                <a:ea typeface="Times New Roman" panose="02020603050405020304" pitchFamily="18" charset="0"/>
                <a:cs typeface="Arial" panose="020B0604020202020204" pitchFamily="34" charset="0"/>
              </a:rPr>
              <a:t>=2;break;};if(COL3==0){</a:t>
            </a:r>
            <a:r>
              <a:rPr lang="en-IN" dirty="0" err="1">
                <a:effectLst/>
                <a:latin typeface="Times New Roman" panose="02020603050405020304" pitchFamily="18" charset="0"/>
                <a:ea typeface="Times New Roman" panose="02020603050405020304" pitchFamily="18" charset="0"/>
                <a:cs typeface="Arial" panose="020B0604020202020204" pitchFamily="34" charset="0"/>
              </a:rPr>
              <a:t>colsel</a:t>
            </a:r>
            <a:r>
              <a:rPr lang="en-IN" dirty="0">
                <a:effectLst/>
                <a:latin typeface="Times New Roman" panose="02020603050405020304" pitchFamily="18" charset="0"/>
                <a:ea typeface="Times New Roman" panose="02020603050405020304" pitchFamily="18" charset="0"/>
                <a:cs typeface="Arial" panose="020B0604020202020204" pitchFamily="34" charset="0"/>
              </a:rPr>
              <a:t>=3;break;}; </a:t>
            </a:r>
          </a:p>
          <a:p>
            <a:pPr marL="355600" marR="1337310">
              <a:lnSpc>
                <a:spcPct val="115000"/>
              </a:lnSpc>
              <a:spcAft>
                <a:spcPts val="0"/>
              </a:spcAft>
            </a:pP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15172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97482F-CE05-4CFC-88E6-C53558B00A8D}"/>
              </a:ext>
            </a:extLst>
          </p:cNvPr>
          <p:cNvSpPr txBox="1"/>
          <p:nvPr/>
        </p:nvSpPr>
        <p:spPr>
          <a:xfrm>
            <a:off x="1371599" y="675718"/>
            <a:ext cx="9671539" cy="5397119"/>
          </a:xfrm>
          <a:prstGeom prst="rect">
            <a:avLst/>
          </a:prstGeom>
          <a:noFill/>
        </p:spPr>
        <p:txBody>
          <a:bodyPr wrap="square">
            <a:spAutoFit/>
          </a:bodyPr>
          <a:lstStyle/>
          <a:p>
            <a:pPr marL="355600" marR="1464310">
              <a:lnSpc>
                <a:spcPct val="115000"/>
              </a:lnSpc>
              <a:spcAft>
                <a:spcPts val="0"/>
              </a:spcAft>
            </a:pP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//check for keypress in row2,make row2 '0'</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9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55600" marR="1096010">
              <a:lnSpc>
                <a:spcPct val="115000"/>
              </a:lnSpc>
              <a:spcAft>
                <a:spcPts val="0"/>
              </a:spcAft>
            </a:pP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rowsel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=2;IO0SET = 0X000F0000;IO0CLR = 1 &lt;&lt; 18;//make row2 '0' if(COL0==0){</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colsel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=0;break;};if(COL1==0){</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colsel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=1;break;}; if(COL2==0){</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colsel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=2;break;};if(COL3==0){</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colsel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=3;break;}; </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//check for keypress in row3,make row3 '0'</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9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55600" marR="1096010">
              <a:lnSpc>
                <a:spcPct val="114000"/>
              </a:lnSpc>
              <a:spcAft>
                <a:spcPts val="0"/>
              </a:spcAft>
            </a:pP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rowsel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=3;IO0SET = 0X000F0000;IO0CLR = 1 &lt;&lt; 19;//make row3 '0' if(COL0==0){</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colsel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=0;break;};if(COL1==0){</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colsel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=1;break;}; if(COL2==0){</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colsel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=2;break;};if(COL3==0){</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colsel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=3;break;};</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3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667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4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88900"/>
            <a:r>
              <a:rPr lang="en-IN" sz="1800" dirty="0">
                <a:effectLst/>
                <a:latin typeface="Times New Roman" panose="02020603050405020304" pitchFamily="18" charset="0"/>
                <a:ea typeface="Times New Roman" panose="02020603050405020304" pitchFamily="18" charset="0"/>
                <a:cs typeface="Arial" panose="020B0604020202020204" pitchFamily="34" charset="0"/>
              </a:rPr>
              <a:t>delay_ms(50); </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//allow for key debouncing</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9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88900" marR="943610">
              <a:lnSpc>
                <a:spcPct val="112000"/>
              </a:lnSpc>
              <a:spcAft>
                <a:spcPts val="0"/>
              </a:spcAf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while(COL0==0 || COL1==0 || COL2==0 || COL3==0);//wait for key release delay_ms(50); </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//allow for key debouncing</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7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88900"/>
            <a:r>
              <a:rPr lang="en-IN" sz="1800" dirty="0">
                <a:effectLst/>
                <a:latin typeface="Times New Roman" panose="02020603050405020304" pitchFamily="18" charset="0"/>
                <a:ea typeface="Times New Roman" panose="02020603050405020304" pitchFamily="18" charset="0"/>
                <a:cs typeface="Arial" panose="020B0604020202020204" pitchFamily="34" charset="0"/>
              </a:rPr>
              <a:t>IO0SET = 0X000F0000; //disable all the rows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88900"/>
            <a:r>
              <a:rPr lang="en-IN" sz="1800" dirty="0">
                <a:effectLst/>
                <a:latin typeface="Times New Roman" panose="02020603050405020304" pitchFamily="18" charset="0"/>
                <a:ea typeface="Times New Roman" panose="02020603050405020304" pitchFamily="18" charset="0"/>
                <a:cs typeface="Arial" panose="020B0604020202020204" pitchFamily="34" charset="0"/>
              </a:rPr>
              <a:t>U0THR =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lookup_table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rowsel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colsel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//send to serial port(check on the terminal)</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81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4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8100"/>
            <a:r>
              <a:rPr lang="en-IN" sz="1800" dirty="0">
                <a:effectLst/>
                <a:latin typeface="Times New Roman" panose="02020603050405020304" pitchFamily="18" charset="0"/>
                <a:ea typeface="Times New Roman" panose="02020603050405020304" pitchFamily="18" charset="0"/>
                <a:cs typeface="Arial" panose="020B0604020202020204" pitchFamily="34" charset="0"/>
              </a:rPr>
              <a:t>while(1);</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04979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072D1-70F2-4BD6-9E69-5BE5C9474724}"/>
              </a:ext>
            </a:extLst>
          </p:cNvPr>
          <p:cNvSpPr>
            <a:spLocks noGrp="1"/>
          </p:cNvSpPr>
          <p:nvPr>
            <p:ph type="title"/>
          </p:nvPr>
        </p:nvSpPr>
        <p:spPr>
          <a:xfrm>
            <a:off x="1295401" y="534263"/>
            <a:ext cx="9601196" cy="1303867"/>
          </a:xfrm>
        </p:spPr>
        <p:txBody>
          <a:bodyPr>
            <a:normAutofit/>
          </a:bodyPr>
          <a:lstStyle/>
          <a:p>
            <a:r>
              <a:rPr lang="en-US" sz="2000" b="1" dirty="0">
                <a:effectLst/>
                <a:latin typeface="Times New Roman" panose="02020603050405020304" pitchFamily="18" charset="0"/>
                <a:ea typeface="Times New Roman" panose="02020603050405020304" pitchFamily="18" charset="0"/>
              </a:rPr>
              <a:t>DAC Interface : Write an Embedded C program to generate  sine, full rectified sine, Triangular, Sawtooth and Square waveforms  using  DAC module</a:t>
            </a:r>
            <a:endParaRPr lang="en-IN" sz="4800" dirty="0"/>
          </a:p>
        </p:txBody>
      </p:sp>
      <p:sp>
        <p:nvSpPr>
          <p:cNvPr id="3" name="Content Placeholder 2">
            <a:extLst>
              <a:ext uri="{FF2B5EF4-FFF2-40B4-BE49-F238E27FC236}">
                <a16:creationId xmlns:a16="http://schemas.microsoft.com/office/drawing/2014/main" id="{1825DCD3-313A-41D8-AB51-3D39E54193F1}"/>
              </a:ext>
            </a:extLst>
          </p:cNvPr>
          <p:cNvSpPr>
            <a:spLocks noGrp="1"/>
          </p:cNvSpPr>
          <p:nvPr>
            <p:ph idx="1"/>
          </p:nvPr>
        </p:nvSpPr>
        <p:spPr>
          <a:xfrm>
            <a:off x="1295401" y="2491273"/>
            <a:ext cx="4800598" cy="3384595"/>
          </a:xfrm>
        </p:spPr>
        <p:txBody>
          <a:bodyPr/>
          <a:lstStyle/>
          <a:p>
            <a:pPr marR="113030" lvl="0">
              <a:lnSpc>
                <a:spcPct val="98000"/>
              </a:lnSpc>
              <a:spcBef>
                <a:spcPts val="1160"/>
              </a:spcBef>
              <a:spcAft>
                <a:spcPts val="100"/>
              </a:spcAft>
              <a:buFont typeface="Wingdings" panose="05000000000000000000" pitchFamily="2" charset="2"/>
              <a:buChar char="Ø"/>
              <a:tabLst>
                <a:tab pos="1206500" algn="l"/>
                <a:tab pos="1207135" algn="l"/>
                <a:tab pos="5311140" algn="l"/>
                <a:tab pos="5850890" algn="l"/>
              </a:tabLst>
            </a:pPr>
            <a:r>
              <a:rPr lang="en-US" sz="1800" dirty="0">
                <a:effectLst/>
                <a:latin typeface="Times New Roman" panose="02020603050405020304" pitchFamily="18" charset="0"/>
                <a:ea typeface="Times New Roman" panose="02020603050405020304" pitchFamily="18" charset="0"/>
              </a:rPr>
              <a:t>DAC module of  LPC 2148  is 10 bit Digital to Analog converter used to convert 10 bit Digital data to corresponding Analog </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voltage.</a:t>
            </a:r>
          </a:p>
          <a:p>
            <a:pPr marR="113030" lvl="0">
              <a:spcBef>
                <a:spcPts val="1160"/>
              </a:spcBef>
              <a:spcAft>
                <a:spcPts val="100"/>
              </a:spcAft>
              <a:buFont typeface="Wingdings" panose="05000000000000000000" pitchFamily="2" charset="2"/>
              <a:buChar char="Ø"/>
              <a:tabLst>
                <a:tab pos="1206500" algn="l"/>
                <a:tab pos="1207135" algn="l"/>
                <a:tab pos="5311140" algn="l"/>
                <a:tab pos="5850890" algn="l"/>
              </a:tabLst>
            </a:pPr>
            <a:endParaRPr lang="en-IN" sz="1800" dirty="0">
              <a:effectLst/>
              <a:latin typeface="Times New Roman" panose="02020603050405020304" pitchFamily="18" charset="0"/>
              <a:ea typeface="Times New Roman" panose="02020603050405020304" pitchFamily="18" charset="0"/>
            </a:endParaRPr>
          </a:p>
          <a:p>
            <a:pPr lvl="0">
              <a:spcBef>
                <a:spcPts val="10"/>
              </a:spcBef>
              <a:spcAft>
                <a:spcPts val="100"/>
              </a:spcAft>
              <a:buFont typeface="Wingdings" panose="05000000000000000000" pitchFamily="2" charset="2"/>
              <a:buChar char="Ø"/>
              <a:tabLst>
                <a:tab pos="1206500" algn="l"/>
                <a:tab pos="1207135" algn="l"/>
              </a:tabLst>
            </a:pPr>
            <a:r>
              <a:rPr lang="en-US" sz="1800" dirty="0">
                <a:effectLst/>
                <a:latin typeface="Times New Roman" panose="02020603050405020304" pitchFamily="18" charset="0"/>
                <a:ea typeface="Times New Roman" panose="02020603050405020304" pitchFamily="18" charset="0"/>
              </a:rPr>
              <a:t>Digital I/P : </a:t>
            </a:r>
            <a:r>
              <a:rPr lang="en-US" sz="1800" b="1" dirty="0">
                <a:effectLst/>
                <a:latin typeface="Times New Roman" panose="02020603050405020304" pitchFamily="18" charset="0"/>
                <a:ea typeface="Times New Roman" panose="02020603050405020304" pitchFamily="18" charset="0"/>
              </a:rPr>
              <a:t>000 to 3FF (0 to 1023)</a:t>
            </a:r>
            <a:r>
              <a:rPr lang="en-US" sz="1800" dirty="0">
                <a:effectLst/>
                <a:latin typeface="Times New Roman" panose="02020603050405020304" pitchFamily="18" charset="0"/>
                <a:ea typeface="Times New Roman" panose="02020603050405020304" pitchFamily="18" charset="0"/>
              </a:rPr>
              <a:t>, corresponding Analog O/P : </a:t>
            </a:r>
            <a:r>
              <a:rPr lang="en-US" sz="1800" b="1" dirty="0">
                <a:effectLst/>
                <a:latin typeface="Times New Roman" panose="02020603050405020304" pitchFamily="18" charset="0"/>
                <a:ea typeface="Times New Roman" panose="02020603050405020304" pitchFamily="18" charset="0"/>
              </a:rPr>
              <a:t>0V to</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3.3V</a:t>
            </a:r>
          </a:p>
          <a:p>
            <a:pPr lvl="0">
              <a:lnSpc>
                <a:spcPts val="1465"/>
              </a:lnSpc>
              <a:spcBef>
                <a:spcPts val="10"/>
              </a:spcBef>
              <a:spcAft>
                <a:spcPts val="100"/>
              </a:spcAft>
              <a:buFont typeface="Wingdings" panose="05000000000000000000" pitchFamily="2" charset="2"/>
              <a:buChar char="Ø"/>
              <a:tabLst>
                <a:tab pos="1206500" algn="l"/>
                <a:tab pos="1207135" algn="l"/>
              </a:tabLst>
            </a:pPr>
            <a:endParaRPr lang="en-IN" sz="1800" dirty="0">
              <a:effectLst/>
              <a:latin typeface="Times New Roman" panose="02020603050405020304" pitchFamily="18" charset="0"/>
              <a:ea typeface="Times New Roman" panose="02020603050405020304" pitchFamily="18" charset="0"/>
            </a:endParaRPr>
          </a:p>
          <a:p>
            <a:pPr lvl="0">
              <a:lnSpc>
                <a:spcPts val="1465"/>
              </a:lnSpc>
              <a:spcAft>
                <a:spcPts val="100"/>
              </a:spcAft>
              <a:buFont typeface="Wingdings" panose="05000000000000000000" pitchFamily="2" charset="2"/>
              <a:buChar char="Ø"/>
              <a:tabLst>
                <a:tab pos="1206500" algn="l"/>
                <a:tab pos="1207135" algn="l"/>
                <a:tab pos="2667635" algn="l"/>
              </a:tabLst>
            </a:pPr>
            <a:r>
              <a:rPr lang="en-US" sz="1800" dirty="0">
                <a:effectLst/>
                <a:latin typeface="Times New Roman" panose="02020603050405020304" pitchFamily="18" charset="0"/>
                <a:ea typeface="Times New Roman" panose="02020603050405020304" pitchFamily="18" charset="0"/>
              </a:rPr>
              <a:t>Resolution</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(3.3/1024)	≈ </a:t>
            </a:r>
            <a:r>
              <a:rPr lang="en-US" sz="1800" b="1" dirty="0">
                <a:effectLst/>
                <a:latin typeface="Times New Roman" panose="02020603050405020304" pitchFamily="18" charset="0"/>
                <a:ea typeface="Times New Roman" panose="02020603050405020304" pitchFamily="18" charset="0"/>
              </a:rPr>
              <a:t>3.2mili volts</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7DEED37-B235-4D77-96BF-2FC63F5382A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95999" y="2114900"/>
            <a:ext cx="5442585" cy="3691890"/>
          </a:xfrm>
          <a:prstGeom prst="rect">
            <a:avLst/>
          </a:prstGeom>
          <a:noFill/>
          <a:ln>
            <a:noFill/>
          </a:ln>
        </p:spPr>
      </p:pic>
    </p:spTree>
    <p:extLst>
      <p:ext uri="{BB962C8B-B14F-4D97-AF65-F5344CB8AC3E}">
        <p14:creationId xmlns:p14="http://schemas.microsoft.com/office/powerpoint/2010/main" val="1895820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FB2C-D4CF-4A19-9C46-48FEE027825D}"/>
              </a:ext>
            </a:extLst>
          </p:cNvPr>
          <p:cNvSpPr>
            <a:spLocks noGrp="1"/>
          </p:cNvSpPr>
          <p:nvPr>
            <p:ph type="title"/>
          </p:nvPr>
        </p:nvSpPr>
        <p:spPr>
          <a:xfrm>
            <a:off x="838200" y="365126"/>
            <a:ext cx="6010469" cy="437308"/>
          </a:xfrm>
        </p:spPr>
        <p:txBody>
          <a:bodyPr>
            <a:normAutofit fontScale="90000"/>
          </a:bodyPr>
          <a:lstStyle/>
          <a:p>
            <a:r>
              <a:rPr lang="en-IN" sz="4400" b="1" u="sng" dirty="0">
                <a:effectLst/>
                <a:latin typeface="Times New Roman" panose="02020603050405020304" pitchFamily="18" charset="0"/>
                <a:ea typeface="Times New Roman" panose="02020603050405020304" pitchFamily="18" charset="0"/>
                <a:cs typeface="Arial" panose="020B0604020202020204" pitchFamily="34" charset="0"/>
              </a:rPr>
              <a:t>Internal Buses</a:t>
            </a:r>
            <a:r>
              <a:rPr lang="en-IN" sz="4400" b="1" dirty="0">
                <a:effectLst/>
                <a:latin typeface="Times New Roman" panose="02020603050405020304" pitchFamily="18" charset="0"/>
                <a:ea typeface="Times New Roman" panose="02020603050405020304" pitchFamily="18" charset="0"/>
                <a:cs typeface="Arial" panose="020B0604020202020204" pitchFamily="34" charset="0"/>
              </a:rPr>
              <a:t> </a:t>
            </a:r>
            <a:r>
              <a:rPr lang="en-IN" sz="4400" dirty="0">
                <a:effectLst/>
                <a:latin typeface="Times New Roman" panose="02020603050405020304" pitchFamily="18" charset="0"/>
                <a:ea typeface="Times New Roman" panose="02020603050405020304" pitchFamily="18" charset="0"/>
                <a:cs typeface="Arial" panose="020B0604020202020204" pitchFamily="34" charset="0"/>
              </a:rPr>
              <a:t>:</a:t>
            </a:r>
            <a:br>
              <a:rPr lang="en-IN" sz="4400" dirty="0">
                <a:effectLst/>
                <a:latin typeface="Calibri" panose="020F0502020204030204" pitchFamily="34" charset="0"/>
                <a:ea typeface="Calibri" panose="020F0502020204030204" pitchFamily="34" charset="0"/>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8D84133F-E8BD-4FE9-9D3B-0B883DA4C690}"/>
              </a:ext>
            </a:extLst>
          </p:cNvPr>
          <p:cNvSpPr>
            <a:spLocks noGrp="1"/>
          </p:cNvSpPr>
          <p:nvPr>
            <p:ph idx="1"/>
          </p:nvPr>
        </p:nvSpPr>
        <p:spPr>
          <a:xfrm>
            <a:off x="838200" y="914400"/>
            <a:ext cx="10515600" cy="5262563"/>
          </a:xfrm>
        </p:spPr>
        <p:txBody>
          <a:bodyPr/>
          <a:lstStyle/>
          <a:p>
            <a:pPr marL="0" marR="194310" indent="0">
              <a:lnSpc>
                <a:spcPct val="97000"/>
              </a:lnSpc>
              <a:spcAft>
                <a:spcPts val="0"/>
              </a:spcAft>
              <a:buNone/>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AMBA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Advanced Microcontroller Bus Architecture, is a standard defined by ARM</a:t>
            </a: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for on-chip buses in its SoC (System On Chip ) designs.</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ts val="1390"/>
              </a:lnSpc>
              <a:buNone/>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It defines three buses with different protocols and speed,</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ts val="1440"/>
              </a:lnSpc>
              <a:buNone/>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marR="219710" indent="-342900">
              <a:lnSpc>
                <a:spcPct val="98000"/>
              </a:lnSpc>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Local bus – the fastest bus, which connects the processor core with the memory, as the memory accesses have to be very fast. Connected to Flash memory &amp; SRAM using Memory controllers. Fast GPIO block is also connected to this bus</a:t>
            </a:r>
          </a:p>
          <a:p>
            <a:pPr marL="342900" marR="219710" indent="-342900">
              <a:lnSpc>
                <a:spcPct val="98000"/>
              </a:lnSpc>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AHB (Advanced High Performance) bus – AHB Bridge is used to interface local bus with AHB bus, VIC (Vectored Interrupt Controller) is connected to this bus.</a:t>
            </a:r>
          </a:p>
          <a:p>
            <a:pPr marL="342900" marR="219710" indent="-342900">
              <a:lnSpc>
                <a:spcPct val="98000"/>
              </a:lnSpc>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VLSI Peripheral Bus (VPB bus) – there is a bridge which communicates between the low speed VPB bus and the higher speed AHB bus, this bus is used to connect to all the on chip peripherals.</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ts val="1450"/>
              </a:lnSpc>
              <a:buNone/>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0" marR="3810" indent="0" algn="just">
              <a:lnSpc>
                <a:spcPct val="98000"/>
              </a:lnSpc>
              <a:spcAft>
                <a:spcPts val="0"/>
              </a:spcAft>
              <a:buNone/>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VPB Bus and Divider – VPB divider has a register, programming of this register reduces the processor clock frequency (CCLK) to generate lower speed Peripheral clock (PCLK) used by the peripherals. On reset, PCLK is ¼ of CCLK.</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marR="219710" indent="-342900">
              <a:lnSpc>
                <a:spcPct val="98000"/>
              </a:lnSpc>
              <a:buFont typeface="+mj-lt"/>
              <a:buAutoNum type="arabicPeriod"/>
              <a:tabLst>
                <a:tab pos="457200" algn="l"/>
              </a:tabLst>
            </a:pPr>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3968467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760C9E1-0A77-49C4-98D7-C064543F1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6334" y="536187"/>
            <a:ext cx="6173689" cy="578562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E527AA5-6A4F-46B4-85AC-7B4ED747314F}"/>
                  </a:ext>
                </a:extLst>
              </p14:cNvPr>
              <p14:cNvContentPartPr/>
              <p14:nvPr/>
            </p14:nvContentPartPr>
            <p14:xfrm>
              <a:off x="2959200" y="3517920"/>
              <a:ext cx="1727280" cy="82800"/>
            </p14:xfrm>
          </p:contentPart>
        </mc:Choice>
        <mc:Fallback xmlns="">
          <p:pic>
            <p:nvPicPr>
              <p:cNvPr id="5" name="Ink 4">
                <a:extLst>
                  <a:ext uri="{FF2B5EF4-FFF2-40B4-BE49-F238E27FC236}">
                    <a16:creationId xmlns:a16="http://schemas.microsoft.com/office/drawing/2014/main" id="{1E527AA5-6A4F-46B4-85AC-7B4ED747314F}"/>
                  </a:ext>
                </a:extLst>
              </p:cNvPr>
              <p:cNvPicPr/>
              <p:nvPr/>
            </p:nvPicPr>
            <p:blipFill>
              <a:blip r:embed="rId4"/>
              <a:stretch>
                <a:fillRect/>
              </a:stretch>
            </p:blipFill>
            <p:spPr>
              <a:xfrm>
                <a:off x="2943360" y="3454560"/>
                <a:ext cx="17586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26C680E-B1D6-44FD-8C90-EB4069ABEA37}"/>
                  </a:ext>
                </a:extLst>
              </p14:cNvPr>
              <p14:cNvContentPartPr/>
              <p14:nvPr/>
            </p14:nvContentPartPr>
            <p14:xfrm>
              <a:off x="4083120" y="3625920"/>
              <a:ext cx="304920" cy="360"/>
            </p14:xfrm>
          </p:contentPart>
        </mc:Choice>
        <mc:Fallback xmlns="">
          <p:pic>
            <p:nvPicPr>
              <p:cNvPr id="6" name="Ink 5">
                <a:extLst>
                  <a:ext uri="{FF2B5EF4-FFF2-40B4-BE49-F238E27FC236}">
                    <a16:creationId xmlns:a16="http://schemas.microsoft.com/office/drawing/2014/main" id="{226C680E-B1D6-44FD-8C90-EB4069ABEA37}"/>
                  </a:ext>
                </a:extLst>
              </p:cNvPr>
              <p:cNvPicPr/>
              <p:nvPr/>
            </p:nvPicPr>
            <p:blipFill>
              <a:blip r:embed="rId6"/>
              <a:stretch>
                <a:fillRect/>
              </a:stretch>
            </p:blipFill>
            <p:spPr>
              <a:xfrm>
                <a:off x="4067280" y="3562560"/>
                <a:ext cx="3362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CCD5E54-A7A2-4966-A12F-CF80C62645F1}"/>
                  </a:ext>
                </a:extLst>
              </p14:cNvPr>
              <p14:cNvContentPartPr/>
              <p14:nvPr/>
            </p14:nvContentPartPr>
            <p14:xfrm>
              <a:off x="3486240" y="3587760"/>
              <a:ext cx="184320" cy="12960"/>
            </p14:xfrm>
          </p:contentPart>
        </mc:Choice>
        <mc:Fallback xmlns="">
          <p:pic>
            <p:nvPicPr>
              <p:cNvPr id="7" name="Ink 6">
                <a:extLst>
                  <a:ext uri="{FF2B5EF4-FFF2-40B4-BE49-F238E27FC236}">
                    <a16:creationId xmlns:a16="http://schemas.microsoft.com/office/drawing/2014/main" id="{ECCD5E54-A7A2-4966-A12F-CF80C62645F1}"/>
                  </a:ext>
                </a:extLst>
              </p:cNvPr>
              <p:cNvPicPr/>
              <p:nvPr/>
            </p:nvPicPr>
            <p:blipFill>
              <a:blip r:embed="rId8"/>
              <a:stretch>
                <a:fillRect/>
              </a:stretch>
            </p:blipFill>
            <p:spPr>
              <a:xfrm>
                <a:off x="3470400" y="3524400"/>
                <a:ext cx="2156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885089C-985A-428A-BB2E-280794A033AD}"/>
                  </a:ext>
                </a:extLst>
              </p14:cNvPr>
              <p14:cNvContentPartPr/>
              <p14:nvPr/>
            </p14:nvContentPartPr>
            <p14:xfrm>
              <a:off x="3733920" y="3581280"/>
              <a:ext cx="266760" cy="32400"/>
            </p14:xfrm>
          </p:contentPart>
        </mc:Choice>
        <mc:Fallback xmlns="">
          <p:pic>
            <p:nvPicPr>
              <p:cNvPr id="8" name="Ink 7">
                <a:extLst>
                  <a:ext uri="{FF2B5EF4-FFF2-40B4-BE49-F238E27FC236}">
                    <a16:creationId xmlns:a16="http://schemas.microsoft.com/office/drawing/2014/main" id="{E885089C-985A-428A-BB2E-280794A033AD}"/>
                  </a:ext>
                </a:extLst>
              </p:cNvPr>
              <p:cNvPicPr/>
              <p:nvPr/>
            </p:nvPicPr>
            <p:blipFill>
              <a:blip r:embed="rId10"/>
              <a:stretch>
                <a:fillRect/>
              </a:stretch>
            </p:blipFill>
            <p:spPr>
              <a:xfrm>
                <a:off x="3718080" y="3517920"/>
                <a:ext cx="2980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27B04E9-BC3D-44BC-BB8A-E34CE79F8A59}"/>
                  </a:ext>
                </a:extLst>
              </p14:cNvPr>
              <p14:cNvContentPartPr/>
              <p14:nvPr/>
            </p14:nvContentPartPr>
            <p14:xfrm>
              <a:off x="4089240" y="3575160"/>
              <a:ext cx="261000" cy="38520"/>
            </p14:xfrm>
          </p:contentPart>
        </mc:Choice>
        <mc:Fallback xmlns="">
          <p:pic>
            <p:nvPicPr>
              <p:cNvPr id="9" name="Ink 8">
                <a:extLst>
                  <a:ext uri="{FF2B5EF4-FFF2-40B4-BE49-F238E27FC236}">
                    <a16:creationId xmlns:a16="http://schemas.microsoft.com/office/drawing/2014/main" id="{327B04E9-BC3D-44BC-BB8A-E34CE79F8A59}"/>
                  </a:ext>
                </a:extLst>
              </p:cNvPr>
              <p:cNvPicPr/>
              <p:nvPr/>
            </p:nvPicPr>
            <p:blipFill>
              <a:blip r:embed="rId12"/>
              <a:stretch>
                <a:fillRect/>
              </a:stretch>
            </p:blipFill>
            <p:spPr>
              <a:xfrm>
                <a:off x="4073400" y="3511800"/>
                <a:ext cx="2923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544E055E-75DF-4929-A578-B537738D987B}"/>
                  </a:ext>
                </a:extLst>
              </p14:cNvPr>
              <p14:cNvContentPartPr/>
              <p14:nvPr/>
            </p14:nvContentPartPr>
            <p14:xfrm>
              <a:off x="4197240" y="3613320"/>
              <a:ext cx="360" cy="360"/>
            </p14:xfrm>
          </p:contentPart>
        </mc:Choice>
        <mc:Fallback xmlns="">
          <p:pic>
            <p:nvPicPr>
              <p:cNvPr id="10" name="Ink 9">
                <a:extLst>
                  <a:ext uri="{FF2B5EF4-FFF2-40B4-BE49-F238E27FC236}">
                    <a16:creationId xmlns:a16="http://schemas.microsoft.com/office/drawing/2014/main" id="{544E055E-75DF-4929-A578-B537738D987B}"/>
                  </a:ext>
                </a:extLst>
              </p:cNvPr>
              <p:cNvPicPr/>
              <p:nvPr/>
            </p:nvPicPr>
            <p:blipFill>
              <a:blip r:embed="rId14"/>
              <a:stretch>
                <a:fillRect/>
              </a:stretch>
            </p:blipFill>
            <p:spPr>
              <a:xfrm>
                <a:off x="4181400" y="354996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2D9FA131-8A14-47EB-BB96-0C26EF59B633}"/>
                  </a:ext>
                </a:extLst>
              </p14:cNvPr>
              <p14:cNvContentPartPr/>
              <p14:nvPr/>
            </p14:nvContentPartPr>
            <p14:xfrm>
              <a:off x="4260960" y="3600360"/>
              <a:ext cx="360" cy="360"/>
            </p14:xfrm>
          </p:contentPart>
        </mc:Choice>
        <mc:Fallback xmlns="">
          <p:pic>
            <p:nvPicPr>
              <p:cNvPr id="11" name="Ink 10">
                <a:extLst>
                  <a:ext uri="{FF2B5EF4-FFF2-40B4-BE49-F238E27FC236}">
                    <a16:creationId xmlns:a16="http://schemas.microsoft.com/office/drawing/2014/main" id="{2D9FA131-8A14-47EB-BB96-0C26EF59B633}"/>
                  </a:ext>
                </a:extLst>
              </p:cNvPr>
              <p:cNvPicPr/>
              <p:nvPr/>
            </p:nvPicPr>
            <p:blipFill>
              <a:blip r:embed="rId14"/>
              <a:stretch>
                <a:fillRect/>
              </a:stretch>
            </p:blipFill>
            <p:spPr>
              <a:xfrm>
                <a:off x="4245120" y="353700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46A68B-500F-4FE8-A46E-2A2C1C562856}"/>
                  </a:ext>
                </a:extLst>
              </p14:cNvPr>
              <p14:cNvContentPartPr/>
              <p14:nvPr/>
            </p14:nvContentPartPr>
            <p14:xfrm>
              <a:off x="4438800" y="3619440"/>
              <a:ext cx="209880" cy="360"/>
            </p14:xfrm>
          </p:contentPart>
        </mc:Choice>
        <mc:Fallback xmlns="">
          <p:pic>
            <p:nvPicPr>
              <p:cNvPr id="12" name="Ink 11">
                <a:extLst>
                  <a:ext uri="{FF2B5EF4-FFF2-40B4-BE49-F238E27FC236}">
                    <a16:creationId xmlns:a16="http://schemas.microsoft.com/office/drawing/2014/main" id="{1C46A68B-500F-4FE8-A46E-2A2C1C562856}"/>
                  </a:ext>
                </a:extLst>
              </p:cNvPr>
              <p:cNvPicPr/>
              <p:nvPr/>
            </p:nvPicPr>
            <p:blipFill>
              <a:blip r:embed="rId17"/>
              <a:stretch>
                <a:fillRect/>
              </a:stretch>
            </p:blipFill>
            <p:spPr>
              <a:xfrm>
                <a:off x="4422960" y="3556080"/>
                <a:ext cx="2412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96A6FBF8-5A3B-45D4-BE6A-B62AC43E883C}"/>
                  </a:ext>
                </a:extLst>
              </p14:cNvPr>
              <p14:cNvContentPartPr/>
              <p14:nvPr/>
            </p14:nvContentPartPr>
            <p14:xfrm>
              <a:off x="3524400" y="3606840"/>
              <a:ext cx="360" cy="360"/>
            </p14:xfrm>
          </p:contentPart>
        </mc:Choice>
        <mc:Fallback xmlns="">
          <p:pic>
            <p:nvPicPr>
              <p:cNvPr id="13" name="Ink 12">
                <a:extLst>
                  <a:ext uri="{FF2B5EF4-FFF2-40B4-BE49-F238E27FC236}">
                    <a16:creationId xmlns:a16="http://schemas.microsoft.com/office/drawing/2014/main" id="{96A6FBF8-5A3B-45D4-BE6A-B62AC43E883C}"/>
                  </a:ext>
                </a:extLst>
              </p:cNvPr>
              <p:cNvPicPr/>
              <p:nvPr/>
            </p:nvPicPr>
            <p:blipFill>
              <a:blip r:embed="rId14"/>
              <a:stretch>
                <a:fillRect/>
              </a:stretch>
            </p:blipFill>
            <p:spPr>
              <a:xfrm>
                <a:off x="3508560" y="354348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C8D34530-466D-4712-BF19-31236FD26C35}"/>
                  </a:ext>
                </a:extLst>
              </p14:cNvPr>
              <p14:cNvContentPartPr/>
              <p14:nvPr/>
            </p14:nvContentPartPr>
            <p14:xfrm>
              <a:off x="3390840" y="3600360"/>
              <a:ext cx="1283040" cy="89280"/>
            </p14:xfrm>
          </p:contentPart>
        </mc:Choice>
        <mc:Fallback xmlns="">
          <p:pic>
            <p:nvPicPr>
              <p:cNvPr id="14" name="Ink 13">
                <a:extLst>
                  <a:ext uri="{FF2B5EF4-FFF2-40B4-BE49-F238E27FC236}">
                    <a16:creationId xmlns:a16="http://schemas.microsoft.com/office/drawing/2014/main" id="{C8D34530-466D-4712-BF19-31236FD26C35}"/>
                  </a:ext>
                </a:extLst>
              </p:cNvPr>
              <p:cNvPicPr/>
              <p:nvPr/>
            </p:nvPicPr>
            <p:blipFill>
              <a:blip r:embed="rId20"/>
              <a:stretch>
                <a:fillRect/>
              </a:stretch>
            </p:blipFill>
            <p:spPr>
              <a:xfrm>
                <a:off x="3375000" y="3537000"/>
                <a:ext cx="13143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F3A3673F-CEC0-40CC-9CBD-1862444ADB2D}"/>
                  </a:ext>
                </a:extLst>
              </p14:cNvPr>
              <p14:cNvContentPartPr/>
              <p14:nvPr/>
            </p14:nvContentPartPr>
            <p14:xfrm>
              <a:off x="4622760" y="3587760"/>
              <a:ext cx="360" cy="360"/>
            </p14:xfrm>
          </p:contentPart>
        </mc:Choice>
        <mc:Fallback xmlns="">
          <p:pic>
            <p:nvPicPr>
              <p:cNvPr id="15" name="Ink 14">
                <a:extLst>
                  <a:ext uri="{FF2B5EF4-FFF2-40B4-BE49-F238E27FC236}">
                    <a16:creationId xmlns:a16="http://schemas.microsoft.com/office/drawing/2014/main" id="{F3A3673F-CEC0-40CC-9CBD-1862444ADB2D}"/>
                  </a:ext>
                </a:extLst>
              </p:cNvPr>
              <p:cNvPicPr/>
              <p:nvPr/>
            </p:nvPicPr>
            <p:blipFill>
              <a:blip r:embed="rId14"/>
              <a:stretch>
                <a:fillRect/>
              </a:stretch>
            </p:blipFill>
            <p:spPr>
              <a:xfrm>
                <a:off x="4606920" y="352440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A0AAB653-A4C0-4898-9BED-571F30689E28}"/>
                  </a:ext>
                </a:extLst>
              </p14:cNvPr>
              <p14:cNvContentPartPr/>
              <p14:nvPr/>
            </p14:nvContentPartPr>
            <p14:xfrm>
              <a:off x="4603680" y="3587760"/>
              <a:ext cx="360" cy="360"/>
            </p14:xfrm>
          </p:contentPart>
        </mc:Choice>
        <mc:Fallback xmlns="">
          <p:pic>
            <p:nvPicPr>
              <p:cNvPr id="16" name="Ink 15">
                <a:extLst>
                  <a:ext uri="{FF2B5EF4-FFF2-40B4-BE49-F238E27FC236}">
                    <a16:creationId xmlns:a16="http://schemas.microsoft.com/office/drawing/2014/main" id="{A0AAB653-A4C0-4898-9BED-571F30689E28}"/>
                  </a:ext>
                </a:extLst>
              </p:cNvPr>
              <p:cNvPicPr/>
              <p:nvPr/>
            </p:nvPicPr>
            <p:blipFill>
              <a:blip r:embed="rId14"/>
              <a:stretch>
                <a:fillRect/>
              </a:stretch>
            </p:blipFill>
            <p:spPr>
              <a:xfrm>
                <a:off x="4587840" y="352440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985AA28F-8699-4D09-9740-1E05EC15D3CC}"/>
                  </a:ext>
                </a:extLst>
              </p14:cNvPr>
              <p14:cNvContentPartPr/>
              <p14:nvPr/>
            </p14:nvContentPartPr>
            <p14:xfrm>
              <a:off x="3441600" y="3606840"/>
              <a:ext cx="933840" cy="360"/>
            </p14:xfrm>
          </p:contentPart>
        </mc:Choice>
        <mc:Fallback xmlns="">
          <p:pic>
            <p:nvPicPr>
              <p:cNvPr id="17" name="Ink 16">
                <a:extLst>
                  <a:ext uri="{FF2B5EF4-FFF2-40B4-BE49-F238E27FC236}">
                    <a16:creationId xmlns:a16="http://schemas.microsoft.com/office/drawing/2014/main" id="{985AA28F-8699-4D09-9740-1E05EC15D3CC}"/>
                  </a:ext>
                </a:extLst>
              </p:cNvPr>
              <p:cNvPicPr/>
              <p:nvPr/>
            </p:nvPicPr>
            <p:blipFill>
              <a:blip r:embed="rId24"/>
              <a:stretch>
                <a:fillRect/>
              </a:stretch>
            </p:blipFill>
            <p:spPr>
              <a:xfrm>
                <a:off x="3425760" y="3543480"/>
                <a:ext cx="9651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D25BF4CB-767A-44F0-A077-74BA4C0AD91F}"/>
                  </a:ext>
                </a:extLst>
              </p14:cNvPr>
              <p14:cNvContentPartPr/>
              <p14:nvPr/>
            </p14:nvContentPartPr>
            <p14:xfrm>
              <a:off x="3473280" y="3581280"/>
              <a:ext cx="216360" cy="38520"/>
            </p14:xfrm>
          </p:contentPart>
        </mc:Choice>
        <mc:Fallback xmlns="">
          <p:pic>
            <p:nvPicPr>
              <p:cNvPr id="18" name="Ink 17">
                <a:extLst>
                  <a:ext uri="{FF2B5EF4-FFF2-40B4-BE49-F238E27FC236}">
                    <a16:creationId xmlns:a16="http://schemas.microsoft.com/office/drawing/2014/main" id="{D25BF4CB-767A-44F0-A077-74BA4C0AD91F}"/>
                  </a:ext>
                </a:extLst>
              </p:cNvPr>
              <p:cNvPicPr/>
              <p:nvPr/>
            </p:nvPicPr>
            <p:blipFill>
              <a:blip r:embed="rId26"/>
              <a:stretch>
                <a:fillRect/>
              </a:stretch>
            </p:blipFill>
            <p:spPr>
              <a:xfrm>
                <a:off x="3457440" y="3517920"/>
                <a:ext cx="247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9CCCE329-A999-4976-9A31-A06DF5FB9C94}"/>
                  </a:ext>
                </a:extLst>
              </p14:cNvPr>
              <p14:cNvContentPartPr/>
              <p14:nvPr/>
            </p14:nvContentPartPr>
            <p14:xfrm>
              <a:off x="3835440" y="3594240"/>
              <a:ext cx="57600" cy="19440"/>
            </p14:xfrm>
          </p:contentPart>
        </mc:Choice>
        <mc:Fallback xmlns="">
          <p:pic>
            <p:nvPicPr>
              <p:cNvPr id="19" name="Ink 18">
                <a:extLst>
                  <a:ext uri="{FF2B5EF4-FFF2-40B4-BE49-F238E27FC236}">
                    <a16:creationId xmlns:a16="http://schemas.microsoft.com/office/drawing/2014/main" id="{9CCCE329-A999-4976-9A31-A06DF5FB9C94}"/>
                  </a:ext>
                </a:extLst>
              </p:cNvPr>
              <p:cNvPicPr/>
              <p:nvPr/>
            </p:nvPicPr>
            <p:blipFill>
              <a:blip r:embed="rId28"/>
              <a:stretch>
                <a:fillRect/>
              </a:stretch>
            </p:blipFill>
            <p:spPr>
              <a:xfrm>
                <a:off x="3819600" y="3530880"/>
                <a:ext cx="889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05AF9650-483E-4DAB-8EE0-ED9DB9FECD87}"/>
                  </a:ext>
                </a:extLst>
              </p14:cNvPr>
              <p14:cNvContentPartPr/>
              <p14:nvPr/>
            </p14:nvContentPartPr>
            <p14:xfrm>
              <a:off x="4184640" y="3562200"/>
              <a:ext cx="6840" cy="360"/>
            </p14:xfrm>
          </p:contentPart>
        </mc:Choice>
        <mc:Fallback xmlns="">
          <p:pic>
            <p:nvPicPr>
              <p:cNvPr id="20" name="Ink 19">
                <a:extLst>
                  <a:ext uri="{FF2B5EF4-FFF2-40B4-BE49-F238E27FC236}">
                    <a16:creationId xmlns:a16="http://schemas.microsoft.com/office/drawing/2014/main" id="{05AF9650-483E-4DAB-8EE0-ED9DB9FECD87}"/>
                  </a:ext>
                </a:extLst>
              </p:cNvPr>
              <p:cNvPicPr/>
              <p:nvPr/>
            </p:nvPicPr>
            <p:blipFill>
              <a:blip r:embed="rId30"/>
              <a:stretch>
                <a:fillRect/>
              </a:stretch>
            </p:blipFill>
            <p:spPr>
              <a:xfrm>
                <a:off x="4168800" y="3498840"/>
                <a:ext cx="381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AD6FC491-0676-4CFB-B73E-E6ADCDBE8614}"/>
                  </a:ext>
                </a:extLst>
              </p14:cNvPr>
              <p14:cNvContentPartPr/>
              <p14:nvPr/>
            </p14:nvContentPartPr>
            <p14:xfrm>
              <a:off x="4038480" y="3708360"/>
              <a:ext cx="228960" cy="101880"/>
            </p14:xfrm>
          </p:contentPart>
        </mc:Choice>
        <mc:Fallback xmlns="">
          <p:pic>
            <p:nvPicPr>
              <p:cNvPr id="21" name="Ink 20">
                <a:extLst>
                  <a:ext uri="{FF2B5EF4-FFF2-40B4-BE49-F238E27FC236}">
                    <a16:creationId xmlns:a16="http://schemas.microsoft.com/office/drawing/2014/main" id="{AD6FC491-0676-4CFB-B73E-E6ADCDBE8614}"/>
                  </a:ext>
                </a:extLst>
              </p:cNvPr>
              <p:cNvPicPr/>
              <p:nvPr/>
            </p:nvPicPr>
            <p:blipFill>
              <a:blip r:embed="rId32"/>
              <a:stretch>
                <a:fillRect/>
              </a:stretch>
            </p:blipFill>
            <p:spPr>
              <a:xfrm>
                <a:off x="4022640" y="3645000"/>
                <a:ext cx="2602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7A30839C-0549-4A9C-A6EC-64AA2BD6F10B}"/>
                  </a:ext>
                </a:extLst>
              </p14:cNvPr>
              <p14:cNvContentPartPr/>
              <p14:nvPr/>
            </p14:nvContentPartPr>
            <p14:xfrm>
              <a:off x="3460680" y="3613320"/>
              <a:ext cx="1149840" cy="32040"/>
            </p14:xfrm>
          </p:contentPart>
        </mc:Choice>
        <mc:Fallback xmlns="">
          <p:pic>
            <p:nvPicPr>
              <p:cNvPr id="22" name="Ink 21">
                <a:extLst>
                  <a:ext uri="{FF2B5EF4-FFF2-40B4-BE49-F238E27FC236}">
                    <a16:creationId xmlns:a16="http://schemas.microsoft.com/office/drawing/2014/main" id="{7A30839C-0549-4A9C-A6EC-64AA2BD6F10B}"/>
                  </a:ext>
                </a:extLst>
              </p:cNvPr>
              <p:cNvPicPr/>
              <p:nvPr/>
            </p:nvPicPr>
            <p:blipFill>
              <a:blip r:embed="rId34"/>
              <a:stretch>
                <a:fillRect/>
              </a:stretch>
            </p:blipFill>
            <p:spPr>
              <a:xfrm>
                <a:off x="3444840" y="3549960"/>
                <a:ext cx="1181160" cy="158760"/>
              </a:xfrm>
              <a:prstGeom prst="rect">
                <a:avLst/>
              </a:prstGeom>
            </p:spPr>
          </p:pic>
        </mc:Fallback>
      </mc:AlternateContent>
    </p:spTree>
    <p:extLst>
      <p:ext uri="{BB962C8B-B14F-4D97-AF65-F5344CB8AC3E}">
        <p14:creationId xmlns:p14="http://schemas.microsoft.com/office/powerpoint/2010/main" val="2015733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42CCFC-BEBE-4BEE-98A0-EEBCF0BD7A60}"/>
              </a:ext>
            </a:extLst>
          </p:cNvPr>
          <p:cNvSpPr txBox="1"/>
          <p:nvPr/>
        </p:nvSpPr>
        <p:spPr>
          <a:xfrm>
            <a:off x="1425250" y="617480"/>
            <a:ext cx="9183655" cy="923330"/>
          </a:xfrm>
          <a:prstGeom prst="rect">
            <a:avLst/>
          </a:prstGeom>
          <a:noFill/>
        </p:spPr>
        <p:txBody>
          <a:bodyPr wrap="square">
            <a:spAutoFit/>
          </a:bodyPr>
          <a:lstStyle/>
          <a:p>
            <a:r>
              <a:rPr lang="en-US" sz="1800" b="1" u="sng" dirty="0">
                <a:effectLst/>
                <a:latin typeface="Times New Roman" panose="02020603050405020304" pitchFamily="18" charset="0"/>
                <a:ea typeface="Times New Roman" panose="02020603050405020304" pitchFamily="18" charset="0"/>
              </a:rPr>
              <a:t>Look up Table Creation</a:t>
            </a:r>
            <a:r>
              <a:rPr lang="en-US" sz="1800" dirty="0">
                <a:effectLst/>
                <a:latin typeface="Times New Roman" panose="02020603050405020304" pitchFamily="18" charset="0"/>
                <a:ea typeface="Times New Roman" panose="02020603050405020304" pitchFamily="18" charset="0"/>
              </a:rPr>
              <a:t>: Look up tables are used extensively in embedded systems, to store precomputed digital values, corresponding to analog voltages and used to generate different waveforms using DAC Module. </a:t>
            </a:r>
            <a:endParaRPr lang="en-IN" dirty="0"/>
          </a:p>
        </p:txBody>
      </p:sp>
      <p:pic>
        <p:nvPicPr>
          <p:cNvPr id="7" name="Picture 6">
            <a:extLst>
              <a:ext uri="{FF2B5EF4-FFF2-40B4-BE49-F238E27FC236}">
                <a16:creationId xmlns:a16="http://schemas.microsoft.com/office/drawing/2014/main" id="{FE5ED8B4-74BE-49CE-A496-C6B12FCC856F}"/>
              </a:ext>
            </a:extLst>
          </p:cNvPr>
          <p:cNvPicPr>
            <a:picLocks noChangeAspect="1"/>
          </p:cNvPicPr>
          <p:nvPr/>
        </p:nvPicPr>
        <p:blipFill>
          <a:blip r:embed="rId2"/>
          <a:stretch>
            <a:fillRect/>
          </a:stretch>
        </p:blipFill>
        <p:spPr>
          <a:xfrm>
            <a:off x="2202168" y="1540810"/>
            <a:ext cx="7629817" cy="2481449"/>
          </a:xfrm>
          <a:prstGeom prst="rect">
            <a:avLst/>
          </a:prstGeom>
        </p:spPr>
      </p:pic>
      <p:sp>
        <p:nvSpPr>
          <p:cNvPr id="9" name="TextBox 8">
            <a:extLst>
              <a:ext uri="{FF2B5EF4-FFF2-40B4-BE49-F238E27FC236}">
                <a16:creationId xmlns:a16="http://schemas.microsoft.com/office/drawing/2014/main" id="{38D8797B-554B-44C5-8C7F-4FEF725C30C5}"/>
              </a:ext>
            </a:extLst>
          </p:cNvPr>
          <p:cNvSpPr txBox="1"/>
          <p:nvPr/>
        </p:nvSpPr>
        <p:spPr>
          <a:xfrm>
            <a:off x="1546548" y="4128903"/>
            <a:ext cx="10014081" cy="2627835"/>
          </a:xfrm>
          <a:prstGeom prst="rect">
            <a:avLst/>
          </a:prstGeom>
          <a:noFill/>
        </p:spPr>
        <p:txBody>
          <a:bodyPr wrap="square">
            <a:spAutoFit/>
          </a:bodyPr>
          <a:lstStyle/>
          <a:p>
            <a:pPr marR="60960">
              <a:lnSpc>
                <a:spcPct val="103000"/>
              </a:lnSpc>
              <a:spcAft>
                <a:spcPts val="100"/>
              </a:spcAft>
            </a:pPr>
            <a:r>
              <a:rPr lang="en-US" sz="1400" b="1" dirty="0">
                <a:effectLst/>
                <a:latin typeface="Times New Roman" panose="02020603050405020304" pitchFamily="18" charset="0"/>
                <a:ea typeface="Times New Roman" panose="02020603050405020304" pitchFamily="18" charset="0"/>
              </a:rPr>
              <a:t>Formula for calculation of the sine table entries: 512 + 511 x Sin Ѳ   </a:t>
            </a:r>
            <a:endParaRPr lang="en-IN" sz="1400" b="1" dirty="0">
              <a:effectLst/>
              <a:latin typeface="Times New Roman" panose="02020603050405020304" pitchFamily="18" charset="0"/>
              <a:ea typeface="Times New Roman" panose="02020603050405020304" pitchFamily="18" charset="0"/>
            </a:endParaRPr>
          </a:p>
          <a:p>
            <a:pPr marR="60960">
              <a:lnSpc>
                <a:spcPct val="103000"/>
              </a:lnSpc>
              <a:spcAft>
                <a:spcPts val="100"/>
              </a:spcAft>
            </a:pPr>
            <a:r>
              <a:rPr lang="en-US" sz="1400" b="1" dirty="0">
                <a:effectLst/>
                <a:latin typeface="Times New Roman" panose="02020603050405020304" pitchFamily="18" charset="0"/>
                <a:ea typeface="Times New Roman" panose="02020603050405020304" pitchFamily="18" charset="0"/>
              </a:rPr>
              <a:t>(512 Corresponds to 1FFh,  i.e. 3.3/2 V, 511 x SIN 90 gives 511, so 512 + 511 = 1023 (for</a:t>
            </a:r>
            <a:r>
              <a:rPr lang="en-US" sz="1400" b="1" spc="10"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3.3V). Calculate the digital values to be outputted to DAC for angles in the steps of 6</a:t>
            </a:r>
            <a:r>
              <a:rPr lang="en-US" sz="1400" b="1" baseline="30000" dirty="0">
                <a:effectLst/>
                <a:latin typeface="Times New Roman" panose="02020603050405020304" pitchFamily="18" charset="0"/>
                <a:ea typeface="Times New Roman" panose="02020603050405020304" pitchFamily="18" charset="0"/>
              </a:rPr>
              <a:t>o</a:t>
            </a:r>
            <a:r>
              <a:rPr lang="en-US" sz="1400" b="1" dirty="0">
                <a:effectLst/>
                <a:latin typeface="Times New Roman" panose="02020603050405020304" pitchFamily="18" charset="0"/>
                <a:ea typeface="Times New Roman" panose="02020603050405020304" pitchFamily="18" charset="0"/>
              </a:rPr>
              <a:t>,</a:t>
            </a:r>
            <a:endParaRPr lang="en-IN" sz="1400" b="1" dirty="0">
              <a:effectLst/>
              <a:latin typeface="Times New Roman" panose="02020603050405020304" pitchFamily="18" charset="0"/>
              <a:ea typeface="Times New Roman" panose="02020603050405020304" pitchFamily="18" charset="0"/>
            </a:endParaRPr>
          </a:p>
          <a:p>
            <a:pPr marL="749300" marR="60960">
              <a:lnSpc>
                <a:spcPts val="2240"/>
              </a:lnSpc>
              <a:spcBef>
                <a:spcPts val="155"/>
              </a:spcBef>
              <a:spcAft>
                <a:spcPts val="100"/>
              </a:spcAft>
              <a:tabLst>
                <a:tab pos="1576705" algn="l"/>
                <a:tab pos="2578100" algn="l"/>
              </a:tabLst>
            </a:pPr>
            <a:r>
              <a:rPr lang="en-US" sz="1400" b="1" dirty="0">
                <a:effectLst/>
                <a:latin typeface="Times New Roman" panose="02020603050405020304" pitchFamily="18" charset="0"/>
                <a:ea typeface="Times New Roman" panose="02020603050405020304" pitchFamily="18" charset="0"/>
              </a:rPr>
              <a:t>511 x</a:t>
            </a:r>
            <a:r>
              <a:rPr lang="en-US" sz="1400" b="1" spc="5"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sin 0=</a:t>
            </a:r>
            <a:r>
              <a:rPr lang="en-US" sz="1400" b="1" spc="295"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0	511 x sin 48 =</a:t>
            </a:r>
            <a:r>
              <a:rPr lang="en-US" sz="1400" b="1" spc="5" dirty="0">
                <a:effectLst/>
                <a:latin typeface="Times New Roman" panose="02020603050405020304" pitchFamily="18" charset="0"/>
                <a:ea typeface="Times New Roman" panose="02020603050405020304" pitchFamily="18" charset="0"/>
              </a:rPr>
              <a:t> 380</a:t>
            </a:r>
            <a:endParaRPr lang="en-IN" sz="1400" b="1" dirty="0">
              <a:effectLst/>
              <a:latin typeface="Times New Roman" panose="02020603050405020304" pitchFamily="18" charset="0"/>
              <a:ea typeface="Times New Roman" panose="02020603050405020304" pitchFamily="18" charset="0"/>
            </a:endParaRPr>
          </a:p>
          <a:p>
            <a:pPr marL="749300" marR="60960">
              <a:lnSpc>
                <a:spcPts val="1195"/>
              </a:lnSpc>
              <a:spcAft>
                <a:spcPts val="100"/>
              </a:spcAft>
              <a:tabLst>
                <a:tab pos="1576705" algn="l"/>
                <a:tab pos="2578100" algn="l"/>
              </a:tabLst>
            </a:pPr>
            <a:r>
              <a:rPr lang="en-US" sz="1400" b="1" dirty="0">
                <a:effectLst/>
                <a:latin typeface="Times New Roman" panose="02020603050405020304" pitchFamily="18" charset="0"/>
                <a:ea typeface="Times New Roman" panose="02020603050405020304" pitchFamily="18" charset="0"/>
              </a:rPr>
              <a:t>511 x</a:t>
            </a:r>
            <a:r>
              <a:rPr lang="en-US" sz="1400" b="1" spc="5"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sin 6=</a:t>
            </a:r>
            <a:r>
              <a:rPr lang="en-US" sz="1400" b="1" spc="-5"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53	511 x sin 54 =</a:t>
            </a:r>
            <a:r>
              <a:rPr lang="en-US" sz="1400" b="1" spc="10" dirty="0">
                <a:effectLst/>
                <a:latin typeface="Times New Roman" panose="02020603050405020304" pitchFamily="18" charset="0"/>
                <a:ea typeface="Times New Roman" panose="02020603050405020304" pitchFamily="18" charset="0"/>
              </a:rPr>
              <a:t> 413</a:t>
            </a:r>
            <a:endParaRPr lang="en-IN" sz="1400" b="1" dirty="0">
              <a:effectLst/>
              <a:latin typeface="Times New Roman" panose="02020603050405020304" pitchFamily="18" charset="0"/>
              <a:ea typeface="Times New Roman" panose="02020603050405020304" pitchFamily="18" charset="0"/>
            </a:endParaRPr>
          </a:p>
          <a:p>
            <a:pPr marL="749300" marR="60960">
              <a:spcAft>
                <a:spcPts val="100"/>
              </a:spcAft>
              <a:tabLst>
                <a:tab pos="2578100" algn="l"/>
              </a:tabLst>
            </a:pPr>
            <a:r>
              <a:rPr lang="en-US" sz="1400" b="1" dirty="0">
                <a:effectLst/>
                <a:latin typeface="Times New Roman" panose="02020603050405020304" pitchFamily="18" charset="0"/>
                <a:ea typeface="Times New Roman" panose="02020603050405020304" pitchFamily="18" charset="0"/>
              </a:rPr>
              <a:t>511 x sin 12 </a:t>
            </a:r>
            <a:r>
              <a:rPr lang="en-US" sz="1400" b="1" spc="5"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a:t>
            </a:r>
            <a:r>
              <a:rPr lang="en-US" sz="1400" b="1" spc="-5" dirty="0">
                <a:effectLst/>
                <a:latin typeface="Times New Roman" panose="02020603050405020304" pitchFamily="18" charset="0"/>
                <a:ea typeface="Times New Roman" panose="02020603050405020304" pitchFamily="18" charset="0"/>
              </a:rPr>
              <a:t> 106</a:t>
            </a:r>
            <a:r>
              <a:rPr lang="en-US" sz="1400" b="1" dirty="0">
                <a:effectLst/>
                <a:latin typeface="Times New Roman" panose="02020603050405020304" pitchFamily="18" charset="0"/>
                <a:ea typeface="Times New Roman" panose="02020603050405020304" pitchFamily="18" charset="0"/>
              </a:rPr>
              <a:t>	511 x sin 60 =</a:t>
            </a:r>
            <a:r>
              <a:rPr lang="en-US" sz="1400" b="1" spc="5" dirty="0">
                <a:effectLst/>
                <a:latin typeface="Times New Roman" panose="02020603050405020304" pitchFamily="18" charset="0"/>
                <a:ea typeface="Times New Roman" panose="02020603050405020304" pitchFamily="18" charset="0"/>
              </a:rPr>
              <a:t> 442</a:t>
            </a:r>
            <a:endParaRPr lang="en-IN" sz="1400" b="1" dirty="0">
              <a:effectLst/>
              <a:latin typeface="Times New Roman" panose="02020603050405020304" pitchFamily="18" charset="0"/>
              <a:ea typeface="Times New Roman" panose="02020603050405020304" pitchFamily="18" charset="0"/>
            </a:endParaRPr>
          </a:p>
          <a:p>
            <a:pPr marL="749300" marR="60960">
              <a:spcAft>
                <a:spcPts val="100"/>
              </a:spcAft>
              <a:tabLst>
                <a:tab pos="2578100" algn="l"/>
              </a:tabLst>
            </a:pPr>
            <a:r>
              <a:rPr lang="en-US" sz="1400" b="1" dirty="0">
                <a:effectLst/>
                <a:latin typeface="Times New Roman" panose="02020603050405020304" pitchFamily="18" charset="0"/>
                <a:ea typeface="Times New Roman" panose="02020603050405020304" pitchFamily="18" charset="0"/>
              </a:rPr>
              <a:t>511 x sin 18 </a:t>
            </a:r>
            <a:r>
              <a:rPr lang="en-US" sz="1400" b="1" spc="5"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a:t>
            </a:r>
            <a:r>
              <a:rPr lang="en-US" sz="1400" b="1" spc="-5" dirty="0">
                <a:effectLst/>
                <a:latin typeface="Times New Roman" panose="02020603050405020304" pitchFamily="18" charset="0"/>
                <a:ea typeface="Times New Roman" panose="02020603050405020304" pitchFamily="18" charset="0"/>
              </a:rPr>
              <a:t> 158</a:t>
            </a:r>
            <a:r>
              <a:rPr lang="en-US" sz="1400" b="1" dirty="0">
                <a:effectLst/>
                <a:latin typeface="Times New Roman" panose="02020603050405020304" pitchFamily="18" charset="0"/>
                <a:ea typeface="Times New Roman" panose="02020603050405020304" pitchFamily="18" charset="0"/>
              </a:rPr>
              <a:t>	511 x sin 66 =</a:t>
            </a:r>
            <a:r>
              <a:rPr lang="en-US" sz="1400" b="1" spc="5" dirty="0">
                <a:effectLst/>
                <a:latin typeface="Times New Roman" panose="02020603050405020304" pitchFamily="18" charset="0"/>
                <a:ea typeface="Times New Roman" panose="02020603050405020304" pitchFamily="18" charset="0"/>
              </a:rPr>
              <a:t> 467</a:t>
            </a:r>
            <a:endParaRPr lang="en-IN" sz="1400" b="1" dirty="0">
              <a:effectLst/>
              <a:latin typeface="Times New Roman" panose="02020603050405020304" pitchFamily="18" charset="0"/>
              <a:ea typeface="Times New Roman" panose="02020603050405020304" pitchFamily="18" charset="0"/>
            </a:endParaRPr>
          </a:p>
          <a:p>
            <a:pPr marL="749300" marR="60960">
              <a:spcAft>
                <a:spcPts val="100"/>
              </a:spcAft>
              <a:tabLst>
                <a:tab pos="2578100" algn="l"/>
              </a:tabLst>
            </a:pPr>
            <a:r>
              <a:rPr lang="en-US" sz="1400" b="1" dirty="0">
                <a:effectLst/>
                <a:latin typeface="Times New Roman" panose="02020603050405020304" pitchFamily="18" charset="0"/>
                <a:ea typeface="Times New Roman" panose="02020603050405020304" pitchFamily="18" charset="0"/>
              </a:rPr>
              <a:t>511 x sin 24 </a:t>
            </a:r>
            <a:r>
              <a:rPr lang="en-US" sz="1400" b="1" spc="5"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a:t>
            </a:r>
            <a:r>
              <a:rPr lang="en-US" sz="1400" b="1" spc="-5" dirty="0">
                <a:effectLst/>
                <a:latin typeface="Times New Roman" panose="02020603050405020304" pitchFamily="18" charset="0"/>
                <a:ea typeface="Times New Roman" panose="02020603050405020304" pitchFamily="18" charset="0"/>
              </a:rPr>
              <a:t> 208</a:t>
            </a:r>
            <a:r>
              <a:rPr lang="en-US" sz="1400" b="1" dirty="0">
                <a:effectLst/>
                <a:latin typeface="Times New Roman" panose="02020603050405020304" pitchFamily="18" charset="0"/>
                <a:ea typeface="Times New Roman" panose="02020603050405020304" pitchFamily="18" charset="0"/>
              </a:rPr>
              <a:t>	511 x sin 72 =</a:t>
            </a:r>
            <a:r>
              <a:rPr lang="en-US" sz="1400" b="1" spc="5" dirty="0">
                <a:effectLst/>
                <a:latin typeface="Times New Roman" panose="02020603050405020304" pitchFamily="18" charset="0"/>
                <a:ea typeface="Times New Roman" panose="02020603050405020304" pitchFamily="18" charset="0"/>
              </a:rPr>
              <a:t> 486</a:t>
            </a:r>
            <a:endParaRPr lang="en-IN" sz="1400" b="1" dirty="0">
              <a:effectLst/>
              <a:latin typeface="Times New Roman" panose="02020603050405020304" pitchFamily="18" charset="0"/>
              <a:ea typeface="Times New Roman" panose="02020603050405020304" pitchFamily="18" charset="0"/>
            </a:endParaRPr>
          </a:p>
          <a:p>
            <a:pPr marL="749300" marR="60960">
              <a:spcAft>
                <a:spcPts val="100"/>
              </a:spcAft>
              <a:tabLst>
                <a:tab pos="2578100" algn="l"/>
              </a:tabLst>
            </a:pPr>
            <a:r>
              <a:rPr lang="en-US" sz="1400" b="1" dirty="0">
                <a:effectLst/>
                <a:latin typeface="Times New Roman" panose="02020603050405020304" pitchFamily="18" charset="0"/>
                <a:ea typeface="Times New Roman" panose="02020603050405020304" pitchFamily="18" charset="0"/>
              </a:rPr>
              <a:t>511 x sin 30 </a:t>
            </a:r>
            <a:r>
              <a:rPr lang="en-US" sz="1400" b="1" spc="5"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a:t>
            </a:r>
            <a:r>
              <a:rPr lang="en-US" sz="1400" b="1" spc="-5" dirty="0">
                <a:effectLst/>
                <a:latin typeface="Times New Roman" panose="02020603050405020304" pitchFamily="18" charset="0"/>
                <a:ea typeface="Times New Roman" panose="02020603050405020304" pitchFamily="18" charset="0"/>
              </a:rPr>
              <a:t> 256</a:t>
            </a:r>
            <a:r>
              <a:rPr lang="en-US" sz="1400" b="1" dirty="0">
                <a:effectLst/>
                <a:latin typeface="Times New Roman" panose="02020603050405020304" pitchFamily="18" charset="0"/>
                <a:ea typeface="Times New Roman" panose="02020603050405020304" pitchFamily="18" charset="0"/>
              </a:rPr>
              <a:t>	511 x sin 78 =</a:t>
            </a:r>
            <a:r>
              <a:rPr lang="en-US" sz="1400" b="1" spc="5" dirty="0">
                <a:effectLst/>
                <a:latin typeface="Times New Roman" panose="02020603050405020304" pitchFamily="18" charset="0"/>
                <a:ea typeface="Times New Roman" panose="02020603050405020304" pitchFamily="18" charset="0"/>
              </a:rPr>
              <a:t> 503</a:t>
            </a:r>
            <a:endParaRPr lang="en-IN" sz="1400" b="1" dirty="0">
              <a:effectLst/>
              <a:latin typeface="Times New Roman" panose="02020603050405020304" pitchFamily="18" charset="0"/>
              <a:ea typeface="Times New Roman" panose="02020603050405020304" pitchFamily="18" charset="0"/>
            </a:endParaRPr>
          </a:p>
          <a:p>
            <a:pPr marL="749300" marR="60960">
              <a:spcAft>
                <a:spcPts val="100"/>
              </a:spcAft>
              <a:tabLst>
                <a:tab pos="2578100" algn="l"/>
              </a:tabLst>
            </a:pPr>
            <a:r>
              <a:rPr lang="en-US" sz="1400" b="1" dirty="0">
                <a:effectLst/>
                <a:latin typeface="Times New Roman" panose="02020603050405020304" pitchFamily="18" charset="0"/>
                <a:ea typeface="Times New Roman" panose="02020603050405020304" pitchFamily="18" charset="0"/>
              </a:rPr>
              <a:t>511 x sin 36 </a:t>
            </a:r>
            <a:r>
              <a:rPr lang="en-US" sz="1400" b="1" spc="5"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a:t>
            </a:r>
            <a:r>
              <a:rPr lang="en-US" sz="1400" b="1" spc="-5" dirty="0">
                <a:effectLst/>
                <a:latin typeface="Times New Roman" panose="02020603050405020304" pitchFamily="18" charset="0"/>
                <a:ea typeface="Times New Roman" panose="02020603050405020304" pitchFamily="18" charset="0"/>
              </a:rPr>
              <a:t> 300</a:t>
            </a:r>
            <a:r>
              <a:rPr lang="en-US" sz="1400" b="1" dirty="0">
                <a:effectLst/>
                <a:latin typeface="Times New Roman" panose="02020603050405020304" pitchFamily="18" charset="0"/>
                <a:ea typeface="Times New Roman" panose="02020603050405020304" pitchFamily="18" charset="0"/>
              </a:rPr>
              <a:t>	511 x sin 84 =</a:t>
            </a:r>
            <a:r>
              <a:rPr lang="en-US" sz="1400" b="1" spc="5" dirty="0">
                <a:effectLst/>
                <a:latin typeface="Times New Roman" panose="02020603050405020304" pitchFamily="18" charset="0"/>
                <a:ea typeface="Times New Roman" panose="02020603050405020304" pitchFamily="18" charset="0"/>
              </a:rPr>
              <a:t> 510</a:t>
            </a:r>
            <a:endParaRPr lang="en-IN" sz="1400" b="1" dirty="0">
              <a:effectLst/>
              <a:latin typeface="Times New Roman" panose="02020603050405020304" pitchFamily="18" charset="0"/>
              <a:ea typeface="Times New Roman" panose="02020603050405020304" pitchFamily="18" charset="0"/>
            </a:endParaRPr>
          </a:p>
          <a:p>
            <a:pPr marL="749300" marR="60960">
              <a:spcAft>
                <a:spcPts val="100"/>
              </a:spcAft>
              <a:tabLst>
                <a:tab pos="2578100" algn="l"/>
              </a:tabLst>
            </a:pPr>
            <a:r>
              <a:rPr lang="en-US" sz="1400" b="1" dirty="0">
                <a:effectLst/>
                <a:latin typeface="Times New Roman" panose="02020603050405020304" pitchFamily="18" charset="0"/>
                <a:ea typeface="Times New Roman" panose="02020603050405020304" pitchFamily="18" charset="0"/>
              </a:rPr>
              <a:t>511 x sin 42 </a:t>
            </a:r>
            <a:r>
              <a:rPr lang="en-US" sz="1400" b="1" spc="5"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 342	511 x sin 90 =</a:t>
            </a:r>
            <a:r>
              <a:rPr lang="en-US" sz="1400" b="1" spc="5" dirty="0">
                <a:effectLst/>
                <a:latin typeface="Times New Roman" panose="02020603050405020304" pitchFamily="18" charset="0"/>
                <a:ea typeface="Times New Roman" panose="02020603050405020304" pitchFamily="18" charset="0"/>
              </a:rPr>
              <a:t> 511</a:t>
            </a:r>
            <a:endParaRPr lang="en-IN" sz="18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25C479C5-839C-4FC7-8122-40DF3DFEE49E}"/>
              </a:ext>
            </a:extLst>
          </p:cNvPr>
          <p:cNvPicPr>
            <a:picLocks noChangeAspect="1"/>
          </p:cNvPicPr>
          <p:nvPr/>
        </p:nvPicPr>
        <p:blipFill>
          <a:blip r:embed="rId3"/>
          <a:stretch>
            <a:fillRect/>
          </a:stretch>
        </p:blipFill>
        <p:spPr>
          <a:xfrm>
            <a:off x="7083462" y="4708058"/>
            <a:ext cx="4715824" cy="1976940"/>
          </a:xfrm>
          <a:prstGeom prst="rect">
            <a:avLst/>
          </a:prstGeom>
        </p:spPr>
      </p:pic>
    </p:spTree>
    <p:extLst>
      <p:ext uri="{BB962C8B-B14F-4D97-AF65-F5344CB8AC3E}">
        <p14:creationId xmlns:p14="http://schemas.microsoft.com/office/powerpoint/2010/main" val="1559750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3144-4A54-4275-A9E8-952FFC4B6F8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98D4BF1-4821-4A8E-A98B-F701B7B1B79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8DA5256-361B-4290-84EF-FD45AB182E82}"/>
              </a:ext>
            </a:extLst>
          </p:cNvPr>
          <p:cNvPicPr>
            <a:picLocks noChangeAspect="1"/>
          </p:cNvPicPr>
          <p:nvPr/>
        </p:nvPicPr>
        <p:blipFill>
          <a:blip r:embed="rId2"/>
          <a:stretch>
            <a:fillRect/>
          </a:stretch>
        </p:blipFill>
        <p:spPr>
          <a:xfrm>
            <a:off x="1687448" y="487425"/>
            <a:ext cx="8817104" cy="5883150"/>
          </a:xfrm>
          <a:prstGeom prst="rect">
            <a:avLst/>
          </a:prstGeom>
        </p:spPr>
      </p:pic>
    </p:spTree>
    <p:extLst>
      <p:ext uri="{BB962C8B-B14F-4D97-AF65-F5344CB8AC3E}">
        <p14:creationId xmlns:p14="http://schemas.microsoft.com/office/powerpoint/2010/main" val="1847698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AB7514-E1AD-48C1-AB54-E1DC8D4CCF54}"/>
              </a:ext>
            </a:extLst>
          </p:cNvPr>
          <p:cNvPicPr>
            <a:picLocks noChangeAspect="1"/>
          </p:cNvPicPr>
          <p:nvPr/>
        </p:nvPicPr>
        <p:blipFill>
          <a:blip r:embed="rId2"/>
          <a:stretch>
            <a:fillRect/>
          </a:stretch>
        </p:blipFill>
        <p:spPr>
          <a:xfrm>
            <a:off x="1390480" y="1105335"/>
            <a:ext cx="3924640" cy="4770533"/>
          </a:xfrm>
          <a:prstGeom prst="rect">
            <a:avLst/>
          </a:prstGeom>
        </p:spPr>
      </p:pic>
    </p:spTree>
    <p:extLst>
      <p:ext uri="{BB962C8B-B14F-4D97-AF65-F5344CB8AC3E}">
        <p14:creationId xmlns:p14="http://schemas.microsoft.com/office/powerpoint/2010/main" val="452311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8257AC-A9F4-4298-B037-58BAB56912A7}"/>
              </a:ext>
            </a:extLst>
          </p:cNvPr>
          <p:cNvSpPr txBox="1"/>
          <p:nvPr/>
        </p:nvSpPr>
        <p:spPr>
          <a:xfrm>
            <a:off x="1922107" y="1006478"/>
            <a:ext cx="7725746" cy="4845044"/>
          </a:xfrm>
          <a:prstGeom prst="rect">
            <a:avLst/>
          </a:prstGeom>
          <a:noFill/>
        </p:spPr>
        <p:txBody>
          <a:bodyPr wrap="square">
            <a:spAutoFit/>
          </a:bodyPr>
          <a:lstStyle/>
          <a:p>
            <a:pPr>
              <a:lnSpc>
                <a:spcPct val="115000"/>
              </a:lnSpc>
              <a:spcBef>
                <a:spcPts val="25"/>
              </a:spcBef>
            </a:pPr>
            <a:r>
              <a:rPr lang="en-US" sz="1800" dirty="0">
                <a:effectLst/>
                <a:latin typeface="Times New Roman" panose="02020603050405020304" pitchFamily="18" charset="0"/>
                <a:ea typeface="Times New Roman" panose="02020603050405020304" pitchFamily="18" charset="0"/>
              </a:rPr>
              <a:t>//DAC: LAB PROGRAM</a:t>
            </a:r>
          </a:p>
          <a:p>
            <a:pPr>
              <a:lnSpc>
                <a:spcPct val="115000"/>
              </a:lnSpc>
              <a:spcBef>
                <a:spcPts val="25"/>
              </a:spcBef>
            </a:pPr>
            <a:endParaRPr lang="en-US" dirty="0">
              <a:latin typeface="Times New Roman" panose="02020603050405020304" pitchFamily="18" charset="0"/>
              <a:ea typeface="Times New Roman" panose="02020603050405020304" pitchFamily="18" charset="0"/>
            </a:endParaRPr>
          </a:p>
          <a:p>
            <a:pPr>
              <a:lnSpc>
                <a:spcPct val="115000"/>
              </a:lnSpc>
              <a:spcBef>
                <a:spcPts val="25"/>
              </a:spcBef>
            </a:pPr>
            <a:endParaRPr lang="en-US" sz="1800" dirty="0">
              <a:effectLst/>
              <a:latin typeface="Times New Roman" panose="02020603050405020304" pitchFamily="18" charset="0"/>
              <a:ea typeface="Times New Roman" panose="02020603050405020304" pitchFamily="18" charset="0"/>
            </a:endParaRPr>
          </a:p>
          <a:p>
            <a:pPr>
              <a:lnSpc>
                <a:spcPct val="115000"/>
              </a:lnSpc>
              <a:spcBef>
                <a:spcPts val="25"/>
              </a:spcBef>
            </a:pPr>
            <a:r>
              <a:rPr lang="en-US" sz="1800" dirty="0">
                <a:effectLst/>
                <a:latin typeface="Times New Roman" panose="02020603050405020304" pitchFamily="18" charset="0"/>
                <a:ea typeface="Times New Roman" panose="02020603050405020304" pitchFamily="18" charset="0"/>
              </a:rPr>
              <a:t>#include &lt;lpc214x.h&gt;</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25"/>
              </a:spcBef>
            </a:pPr>
            <a:r>
              <a:rPr lang="en-US" sz="1800" dirty="0">
                <a:effectLst/>
                <a:latin typeface="Times New Roman" panose="02020603050405020304" pitchFamily="18" charset="0"/>
                <a:ea typeface="Times New Roman" panose="02020603050405020304" pitchFamily="18" charset="0"/>
              </a:rPr>
              <a:t>#include &lt;</a:t>
            </a:r>
            <a:r>
              <a:rPr lang="en-US" sz="1800" dirty="0" err="1">
                <a:effectLst/>
                <a:latin typeface="Times New Roman" panose="02020603050405020304" pitchFamily="18" charset="0"/>
                <a:ea typeface="Times New Roman" panose="02020603050405020304" pitchFamily="18" charset="0"/>
              </a:rPr>
              <a:t>stdio.h</a:t>
            </a:r>
            <a:r>
              <a:rPr lang="en-US" sz="1800" dirty="0">
                <a:effectLst/>
                <a:latin typeface="Times New Roman" panose="02020603050405020304" pitchFamily="18" charset="0"/>
                <a:ea typeface="Times New Roman" panose="02020603050405020304" pitchFamily="18" charset="0"/>
              </a:rPr>
              <a:t>&gt;</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25"/>
              </a:spcBef>
            </a:pPr>
            <a:r>
              <a:rPr lang="en-US" sz="1800" dirty="0">
                <a:effectLst/>
                <a:latin typeface="Times New Roman" panose="02020603050405020304" pitchFamily="18" charset="0"/>
                <a:ea typeface="Times New Roman" panose="02020603050405020304" pitchFamily="18" charset="0"/>
              </a:rPr>
              <a:t>#define PLOCK 0x00000400</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25"/>
              </a:spcBef>
            </a:pPr>
            <a:r>
              <a:rPr lang="en-US" sz="1800" dirty="0">
                <a:effectLst/>
                <a:latin typeface="Times New Roman" panose="02020603050405020304" pitchFamily="18" charset="0"/>
                <a:ea typeface="Times New Roman" panose="02020603050405020304" pitchFamily="18" charset="0"/>
              </a:rPr>
              <a:t>#define LED_OFF (IO0SET = 1U &lt;&lt; 31)</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25"/>
              </a:spcBef>
            </a:pPr>
            <a:r>
              <a:rPr lang="en-US" sz="1800" dirty="0">
                <a:effectLst/>
                <a:latin typeface="Times New Roman" panose="02020603050405020304" pitchFamily="18" charset="0"/>
                <a:ea typeface="Times New Roman" panose="02020603050405020304" pitchFamily="18" charset="0"/>
              </a:rPr>
              <a:t>#define LED_ON  (IO0CLR = 1U &lt;&lt; 31)</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25"/>
              </a:spcBef>
            </a:pPr>
            <a:r>
              <a:rPr lang="en-US" sz="1800" dirty="0">
                <a:effectLst/>
                <a:latin typeface="Times New Roman" panose="02020603050405020304" pitchFamily="18" charset="0"/>
                <a:ea typeface="Times New Roman" panose="02020603050405020304" pitchFamily="18" charset="0"/>
              </a:rPr>
              <a:t>#define SW2 (IO0PIN &amp; (1 &lt;&lt; 14))</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25"/>
              </a:spcBef>
            </a:pPr>
            <a:r>
              <a:rPr lang="en-US" sz="1800" dirty="0">
                <a:effectLst/>
                <a:latin typeface="Times New Roman" panose="02020603050405020304" pitchFamily="18" charset="0"/>
                <a:ea typeface="Times New Roman" panose="02020603050405020304" pitchFamily="18" charset="0"/>
              </a:rPr>
              <a:t>#define SW3 (IO0PIN &amp; (1 &lt;&lt; 15))</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25"/>
              </a:spcBef>
            </a:pPr>
            <a:r>
              <a:rPr lang="en-US" sz="1800" dirty="0">
                <a:effectLst/>
                <a:latin typeface="Times New Roman" panose="02020603050405020304" pitchFamily="18" charset="0"/>
                <a:ea typeface="Times New Roman" panose="02020603050405020304" pitchFamily="18" charset="0"/>
              </a:rPr>
              <a:t>#define SW4 (IO1PIN &amp; (1 &lt;&lt; 18))</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25"/>
              </a:spcBef>
            </a:pPr>
            <a:r>
              <a:rPr lang="en-US" sz="1800" dirty="0">
                <a:effectLst/>
                <a:latin typeface="Times New Roman" panose="02020603050405020304" pitchFamily="18" charset="0"/>
                <a:ea typeface="Times New Roman" panose="02020603050405020304" pitchFamily="18" charset="0"/>
              </a:rPr>
              <a:t>#define SW5 (IO1PIN &amp; (1 &lt;&lt; 19))</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25"/>
              </a:spcBef>
            </a:pPr>
            <a:r>
              <a:rPr lang="en-US" sz="1800" dirty="0">
                <a:effectLst/>
                <a:latin typeface="Times New Roman" panose="02020603050405020304" pitchFamily="18" charset="0"/>
                <a:ea typeface="Times New Roman" panose="02020603050405020304" pitchFamily="18" charset="0"/>
              </a:rPr>
              <a:t>#define SW6 (IO1PIN &amp; (1 &lt;&lt; 20))</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25"/>
              </a:spcBef>
            </a:pPr>
            <a:r>
              <a:rPr lang="en-US" sz="1800" dirty="0">
                <a:effectLst/>
                <a:latin typeface="Times New Roman" panose="02020603050405020304" pitchFamily="18" charset="0"/>
                <a:ea typeface="Times New Roman" panose="02020603050405020304" pitchFamily="18" charset="0"/>
              </a:rPr>
              <a:t>void </a:t>
            </a:r>
            <a:r>
              <a:rPr lang="en-US" sz="1800" dirty="0" err="1">
                <a:effectLst/>
                <a:latin typeface="Times New Roman" panose="02020603050405020304" pitchFamily="18" charset="0"/>
                <a:ea typeface="Times New Roman" panose="02020603050405020304" pitchFamily="18" charset="0"/>
              </a:rPr>
              <a:t>SystemInit</a:t>
            </a:r>
            <a:r>
              <a:rPr lang="en-US" sz="1800" dirty="0">
                <a:effectLst/>
                <a:latin typeface="Times New Roman" panose="02020603050405020304" pitchFamily="18" charset="0"/>
                <a:ea typeface="Times New Roman" panose="02020603050405020304" pitchFamily="18" charset="0"/>
              </a:rPr>
              <a:t>(void);</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25"/>
              </a:spcBef>
            </a:pPr>
            <a:r>
              <a:rPr lang="en-US" sz="1800" dirty="0">
                <a:effectLst/>
                <a:latin typeface="Times New Roman" panose="02020603050405020304" pitchFamily="18" charset="0"/>
                <a:ea typeface="Times New Roman" panose="02020603050405020304" pitchFamily="18" charset="0"/>
              </a:rPr>
              <a:t>static void delay_ms(unsigned int j);//millisecond delay</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76735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E336AD-2180-4AAF-81AE-29114BC7C975}"/>
              </a:ext>
            </a:extLst>
          </p:cNvPr>
          <p:cNvSpPr txBox="1"/>
          <p:nvPr/>
        </p:nvSpPr>
        <p:spPr>
          <a:xfrm>
            <a:off x="1352938" y="885429"/>
            <a:ext cx="8241263" cy="4344266"/>
          </a:xfrm>
          <a:prstGeom prst="rect">
            <a:avLst/>
          </a:prstGeom>
          <a:noFill/>
        </p:spPr>
        <p:txBody>
          <a:bodyPr wrap="square">
            <a:spAutoFit/>
          </a:bodyPr>
          <a:lstStyle/>
          <a:p>
            <a:pPr>
              <a:lnSpc>
                <a:spcPct val="115000"/>
              </a:lnSpc>
              <a:spcBef>
                <a:spcPts val="25"/>
              </a:spcBef>
            </a:pPr>
            <a:r>
              <a:rPr lang="en-US" sz="1800" dirty="0">
                <a:effectLst/>
                <a:latin typeface="Times New Roman" panose="02020603050405020304" pitchFamily="18" charset="0"/>
                <a:ea typeface="Times New Roman" panose="02020603050405020304" pitchFamily="18" charset="0"/>
              </a:rPr>
              <a:t>short int </a:t>
            </a:r>
            <a:r>
              <a:rPr lang="en-US" sz="1800" dirty="0" err="1">
                <a:effectLst/>
                <a:latin typeface="Times New Roman" panose="02020603050405020304" pitchFamily="18" charset="0"/>
                <a:ea typeface="Times New Roman" panose="02020603050405020304" pitchFamily="18" charset="0"/>
              </a:rPr>
              <a:t>sine_table</a:t>
            </a:r>
            <a:r>
              <a:rPr lang="en-US" sz="1800" dirty="0">
                <a:effectLst/>
                <a:latin typeface="Times New Roman" panose="02020603050405020304" pitchFamily="18" charset="0"/>
                <a:ea typeface="Times New Roman" panose="02020603050405020304" pitchFamily="18" charset="0"/>
              </a:rPr>
              <a:t>[ ] = {512+0,512+53,512+106,512+158,512+208,512+256,512+300,512+342,512+380,512+413,512+442,512+467,512+486,512+503,512+510,512+511,   512+510,512+503,512+486,512+467,512+442,512+413,512+380,512+342,512+300,512+256,512+208,512+158,512+106,512+53,512+0,</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25"/>
              </a:spcBef>
            </a:pPr>
            <a:r>
              <a:rPr lang="en-US" sz="1800" dirty="0">
                <a:effectLst/>
                <a:latin typeface="Times New Roman" panose="02020603050405020304" pitchFamily="18" charset="0"/>
                <a:ea typeface="Times New Roman" panose="02020603050405020304" pitchFamily="18" charset="0"/>
              </a:rPr>
              <a:t>512-53,512-106,512-158,512-208,512-256,512-300,512-342,512-380,512-413,512-442,512-467,512-486,512-503,512-510,512-511,</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25"/>
              </a:spcBef>
            </a:pPr>
            <a:r>
              <a:rPr lang="en-US" sz="1800" dirty="0">
                <a:effectLst/>
                <a:latin typeface="Times New Roman" panose="02020603050405020304" pitchFamily="18" charset="0"/>
                <a:ea typeface="Times New Roman" panose="02020603050405020304" pitchFamily="18" charset="0"/>
              </a:rPr>
              <a:t>512-510,512-503,512-486,512-467,512-442,512-413,512-380,512-342,512-300,512-256,512-208,512-158,512-106,512-53};</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short int </a:t>
            </a:r>
            <a:r>
              <a:rPr lang="en-US" sz="1800" dirty="0" err="1">
                <a:effectLst/>
                <a:latin typeface="Times New Roman" panose="02020603050405020304" pitchFamily="18" charset="0"/>
                <a:ea typeface="Times New Roman" panose="02020603050405020304" pitchFamily="18" charset="0"/>
              </a:rPr>
              <a:t>sine_rect_table</a:t>
            </a:r>
            <a:r>
              <a:rPr lang="en-US" sz="1800" dirty="0">
                <a:effectLst/>
                <a:latin typeface="Times New Roman" panose="02020603050405020304" pitchFamily="18" charset="0"/>
                <a:ea typeface="Times New Roman" panose="02020603050405020304" pitchFamily="18" charset="0"/>
              </a:rPr>
              <a:t>[ ]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{512+0,512+53,512+106,512+158,512+208,512+256,512+300,512+342,512+380,512+413,512+442,512+467,512+486,512+503,512+510,512+511,</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512+510,512+503,512+486,512+467,512+442,512+413,512+380,512+342,512+300,512+256,512+208,512+158,512+106,512+53,512+0};</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373126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EFB7F5-8004-41B8-ABC1-95B1F19A5B8B}"/>
              </a:ext>
            </a:extLst>
          </p:cNvPr>
          <p:cNvSpPr txBox="1"/>
          <p:nvPr/>
        </p:nvSpPr>
        <p:spPr>
          <a:xfrm>
            <a:off x="1453242" y="641981"/>
            <a:ext cx="8567835" cy="1754326"/>
          </a:xfrm>
          <a:prstGeom prst="rect">
            <a:avLst/>
          </a:prstGeom>
          <a:noFill/>
        </p:spPr>
        <p:txBody>
          <a:bodyPr wrap="square">
            <a:spAutoFit/>
          </a:bodyPr>
          <a:lstStyle/>
          <a:p>
            <a:pPr>
              <a:spcBef>
                <a:spcPts val="25"/>
              </a:spcBef>
            </a:pPr>
            <a:r>
              <a:rPr lang="en-US" sz="1800" dirty="0">
                <a:effectLst/>
                <a:latin typeface="Times New Roman" panose="02020603050405020304" pitchFamily="18" charset="0"/>
                <a:ea typeface="Times New Roman" panose="02020603050405020304" pitchFamily="18" charset="0"/>
              </a:rPr>
              <a:t>int main()</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short int </a:t>
            </a:r>
            <a:r>
              <a:rPr lang="en-US" sz="1800" dirty="0" err="1">
                <a:effectLst/>
                <a:latin typeface="Times New Roman" panose="02020603050405020304" pitchFamily="18" charset="0"/>
                <a:ea typeface="Times New Roman" panose="02020603050405020304" pitchFamily="18" charset="0"/>
              </a:rPr>
              <a:t>value,i</a:t>
            </a:r>
            <a:r>
              <a:rPr lang="en-US" sz="1800" dirty="0">
                <a:effectLst/>
                <a:latin typeface="Times New Roman" panose="02020603050405020304" pitchFamily="18" charset="0"/>
                <a:ea typeface="Times New Roman" panose="02020603050405020304" pitchFamily="18" charset="0"/>
              </a:rPr>
              <a:t>=0;</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SystemInit</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PINSEL1 |= 0x00080000;	/* P0.25 as DAC output :option 3 - 10 (bits18,19)*/</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IO0DIR |= 1U &lt;&lt; 31 | 0x00FF0000 ; // to set P0.16 to P0.23 as o/</a:t>
            </a:r>
            <a:r>
              <a:rPr lang="en-US" sz="1800" dirty="0" err="1">
                <a:effectLst/>
                <a:latin typeface="Times New Roman" panose="02020603050405020304" pitchFamily="18" charset="0"/>
                <a:ea typeface="Times New Roman" panose="02020603050405020304" pitchFamily="18" charset="0"/>
              </a:rPr>
              <a:t>ps</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BF09E267-706D-4470-8A54-23F504A42B57}"/>
              </a:ext>
            </a:extLst>
          </p:cNvPr>
          <p:cNvSpPr txBox="1"/>
          <p:nvPr/>
        </p:nvSpPr>
        <p:spPr>
          <a:xfrm>
            <a:off x="1453242" y="2551265"/>
            <a:ext cx="8493190" cy="3416320"/>
          </a:xfrm>
          <a:prstGeom prst="rect">
            <a:avLst/>
          </a:prstGeom>
          <a:noFill/>
        </p:spPr>
        <p:txBody>
          <a:bodyPr wrap="square">
            <a:spAutoFit/>
          </a:bodyPr>
          <a:lstStyle/>
          <a:p>
            <a:pPr>
              <a:spcBef>
                <a:spcPts val="25"/>
              </a:spcBef>
            </a:pPr>
            <a:r>
              <a:rPr lang="en-US" sz="1800" dirty="0">
                <a:effectLst/>
                <a:latin typeface="Times New Roman" panose="02020603050405020304" pitchFamily="18" charset="0"/>
                <a:ea typeface="Times New Roman" panose="02020603050405020304" pitchFamily="18" charset="0"/>
              </a:rPr>
              <a:t>while(1)</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if (!SW2)	/* If switch for sine wave is pressed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while (</a:t>
            </a:r>
            <a:r>
              <a:rPr lang="en-US" sz="1800" dirty="0" err="1">
                <a:effectLst/>
                <a:latin typeface="Times New Roman" panose="02020603050405020304" pitchFamily="18" charset="0"/>
                <a:ea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rPr>
              <a:t>!=60 )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value = </a:t>
            </a:r>
            <a:r>
              <a:rPr lang="en-US" sz="1800" dirty="0" err="1">
                <a:effectLst/>
                <a:latin typeface="Times New Roman" panose="02020603050405020304" pitchFamily="18" charset="0"/>
                <a:ea typeface="Times New Roman" panose="02020603050405020304" pitchFamily="18" charset="0"/>
              </a:rPr>
              <a:t>sine_table</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DACR = ( (1&lt;&lt;16) | (value&lt;&lt;6)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delay_ms(1);</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rPr>
              <a:t>=0;</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03056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6BCC51-FE42-45A8-9844-63F10701559A}"/>
              </a:ext>
            </a:extLst>
          </p:cNvPr>
          <p:cNvSpPr txBox="1"/>
          <p:nvPr/>
        </p:nvSpPr>
        <p:spPr>
          <a:xfrm>
            <a:off x="1658516" y="190935"/>
            <a:ext cx="9043696" cy="6740307"/>
          </a:xfrm>
          <a:prstGeom prst="rect">
            <a:avLst/>
          </a:prstGeom>
          <a:noFill/>
        </p:spPr>
        <p:txBody>
          <a:bodyPr wrap="square">
            <a:spAutoFit/>
          </a:bodyPr>
          <a:lstStyle/>
          <a:p>
            <a:pPr>
              <a:spcBef>
                <a:spcPts val="25"/>
              </a:spcBef>
            </a:pPr>
            <a:r>
              <a:rPr lang="en-US" sz="1800" dirty="0">
                <a:effectLst/>
                <a:latin typeface="Times New Roman" panose="02020603050405020304" pitchFamily="18" charset="0"/>
                <a:ea typeface="Times New Roman" panose="02020603050405020304" pitchFamily="18" charset="0"/>
              </a:rPr>
              <a:t>	     else if (!SW3)</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while ( </a:t>
            </a:r>
            <a:r>
              <a:rPr lang="en-US" sz="1800" dirty="0" err="1">
                <a:effectLst/>
                <a:latin typeface="Times New Roman" panose="02020603050405020304" pitchFamily="18" charset="0"/>
                <a:ea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rPr>
              <a:t>!=30 )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value = </a:t>
            </a:r>
            <a:r>
              <a:rPr lang="en-US" sz="1800" dirty="0" err="1">
                <a:effectLst/>
                <a:latin typeface="Times New Roman" panose="02020603050405020304" pitchFamily="18" charset="0"/>
                <a:ea typeface="Times New Roman" panose="02020603050405020304" pitchFamily="18" charset="0"/>
              </a:rPr>
              <a:t>sine_rect_table</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DACR = ( (1&lt;&lt;16) | (value&lt;&lt;6)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delay_ms(1);</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rPr>
              <a:t>=0;</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else if ( !SW4)  	/* If switch for triangular wave is pressed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value = 0;</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while ( value != 1023 )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DACR = ( (1&lt;&lt;16) | (value&lt;&lt;6)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value++;</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while ( value != 0 )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DACR = ( (1&lt;&lt;16) | (value&lt;&lt;6)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value--;</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722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BE4D6C-691F-4795-AEC1-B7581BA14436}"/>
              </a:ext>
            </a:extLst>
          </p:cNvPr>
          <p:cNvSpPr txBox="1"/>
          <p:nvPr/>
        </p:nvSpPr>
        <p:spPr>
          <a:xfrm>
            <a:off x="2908817" y="564732"/>
            <a:ext cx="6981631" cy="5078313"/>
          </a:xfrm>
          <a:prstGeom prst="rect">
            <a:avLst/>
          </a:prstGeom>
          <a:noFill/>
        </p:spPr>
        <p:txBody>
          <a:bodyPr wrap="square">
            <a:spAutoFit/>
          </a:bodyPr>
          <a:lstStyle/>
          <a:p>
            <a:pPr>
              <a:spcBef>
                <a:spcPts val="25"/>
              </a:spcBef>
            </a:pPr>
            <a:r>
              <a:rPr lang="en-US" sz="1800">
                <a:effectLst/>
                <a:latin typeface="Times New Roman" panose="02020603050405020304" pitchFamily="18" charset="0"/>
                <a:ea typeface="Times New Roman" panose="02020603050405020304" pitchFamily="18" charset="0"/>
              </a:rPr>
              <a:t>	else if ( !SW5 )	/* If switch for sawtooth wave is pressed */</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		value = 0;</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	            while ( value != 1023 )</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		    DACR = ( (1&lt;&lt;16) | (value&lt;&lt;6) );</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		    value++;</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	else if ( !SW6 )	/* If switch for square wave is pressed */</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		value = 1023;</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		DACR = ( (1&lt;&lt;16) | (value&lt;&lt;6) );</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		delay_ms(1);</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		value = 0;</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		DACR = ( (1&lt;&lt;16) | (value&lt;&lt;6) );</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		delay_ms(1);</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55259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B48B22-A5C4-4867-9A5B-424C6C8568CA}"/>
              </a:ext>
            </a:extLst>
          </p:cNvPr>
          <p:cNvSpPr txBox="1"/>
          <p:nvPr/>
        </p:nvSpPr>
        <p:spPr>
          <a:xfrm>
            <a:off x="2255676" y="892448"/>
            <a:ext cx="6116216" cy="2031325"/>
          </a:xfrm>
          <a:prstGeom prst="rect">
            <a:avLst/>
          </a:prstGeom>
          <a:noFill/>
        </p:spPr>
        <p:txBody>
          <a:bodyPr wrap="square">
            <a:spAutoFit/>
          </a:bodyPr>
          <a:lstStyle/>
          <a:p>
            <a:pPr>
              <a:spcBef>
                <a:spcPts val="25"/>
              </a:spcBef>
            </a:pPr>
            <a:r>
              <a:rPr lang="en-US" sz="1800">
                <a:effectLst/>
                <a:latin typeface="Times New Roman" panose="02020603050405020304" pitchFamily="18" charset="0"/>
                <a:ea typeface="Times New Roman" panose="02020603050405020304" pitchFamily="18" charset="0"/>
              </a:rPr>
              <a:t>else	/* If no switch is pressed, 3.3V DC */</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		value = 1023;</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		DACR = ( (1&lt;&lt;16) | (value&lt;&lt;6) );</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pPr>
              <a:spcBef>
                <a:spcPts val="25"/>
              </a:spcBef>
            </a:pPr>
            <a:r>
              <a:rPr lang="en-US" sz="180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835BE44B-B9F7-4F3C-B88D-430D57B99DFD}"/>
              </a:ext>
            </a:extLst>
          </p:cNvPr>
          <p:cNvSpPr txBox="1"/>
          <p:nvPr/>
        </p:nvSpPr>
        <p:spPr>
          <a:xfrm>
            <a:off x="2013079" y="3189238"/>
            <a:ext cx="6116216" cy="2308324"/>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void delay_ms(unsigned int j)</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unsigned int </a:t>
            </a:r>
            <a:r>
              <a:rPr lang="en-US" sz="1800" dirty="0" err="1">
                <a:effectLst/>
                <a:latin typeface="Times New Roman" panose="02020603050405020304" pitchFamily="18" charset="0"/>
                <a:ea typeface="Times New Roman" panose="02020603050405020304" pitchFamily="18" charset="0"/>
              </a:rPr>
              <a:t>x,i</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for(</a:t>
            </a:r>
            <a:r>
              <a:rPr lang="en-US" sz="1800" dirty="0" err="1">
                <a:effectLst/>
                <a:latin typeface="Times New Roman" panose="02020603050405020304" pitchFamily="18" charset="0"/>
                <a:ea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rPr>
              <a:t>=0;i&lt;</a:t>
            </a:r>
            <a:r>
              <a:rPr lang="en-US" sz="1800" dirty="0" err="1">
                <a:effectLst/>
                <a:latin typeface="Times New Roman" panose="02020603050405020304" pitchFamily="18" charset="0"/>
                <a:ea typeface="Times New Roman" panose="02020603050405020304" pitchFamily="18" charset="0"/>
              </a:rPr>
              <a:t>j;i</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for(x=0; x&lt;10000; x++);    </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90574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D78C-5517-49DA-9C6C-9B4790A21917}"/>
              </a:ext>
            </a:extLst>
          </p:cNvPr>
          <p:cNvSpPr>
            <a:spLocks noGrp="1"/>
          </p:cNvSpPr>
          <p:nvPr>
            <p:ph type="title"/>
          </p:nvPr>
        </p:nvSpPr>
        <p:spPr>
          <a:xfrm>
            <a:off x="716902" y="550506"/>
            <a:ext cx="10274559" cy="567936"/>
          </a:xfrm>
        </p:spPr>
        <p:txBody>
          <a:bodyPr/>
          <a:lstStyle/>
          <a:p>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Generation of CPU Clock (CCLK) and PCLK (Peripheral Clock):</a:t>
            </a:r>
            <a:endParaRPr lang="en-IN" dirty="0"/>
          </a:p>
        </p:txBody>
      </p:sp>
      <p:sp>
        <p:nvSpPr>
          <p:cNvPr id="3" name="Content Placeholder 2">
            <a:extLst>
              <a:ext uri="{FF2B5EF4-FFF2-40B4-BE49-F238E27FC236}">
                <a16:creationId xmlns:a16="http://schemas.microsoft.com/office/drawing/2014/main" id="{FDD8AEBB-F173-4EC7-849A-3E71AEA9597C}"/>
              </a:ext>
            </a:extLst>
          </p:cNvPr>
          <p:cNvSpPr>
            <a:spLocks noGrp="1"/>
          </p:cNvSpPr>
          <p:nvPr>
            <p:ph idx="1"/>
          </p:nvPr>
        </p:nvSpPr>
        <p:spPr>
          <a:xfrm>
            <a:off x="838200" y="1091682"/>
            <a:ext cx="10515600" cy="5215812"/>
          </a:xfrm>
        </p:spPr>
        <p:txBody>
          <a:bodyPr>
            <a:normAutofit/>
          </a:bodyPr>
          <a:lstStyle/>
          <a:p>
            <a:pPr>
              <a:buFont typeface="Wingdings" panose="05000000000000000000" pitchFamily="2" charset="2"/>
              <a:buChar char="Ø"/>
            </a:pPr>
            <a:r>
              <a:rPr lang="en-IN" sz="2000" dirty="0">
                <a:effectLst/>
                <a:latin typeface="Times New Roman" panose="02020603050405020304" pitchFamily="18" charset="0"/>
                <a:ea typeface="Times New Roman" panose="02020603050405020304" pitchFamily="18" charset="0"/>
                <a:cs typeface="Arial" panose="020B0604020202020204" pitchFamily="34" charset="0"/>
              </a:rPr>
              <a:t>CCLK is connected to ARM CPU core</a:t>
            </a:r>
          </a:p>
          <a:p>
            <a:pPr>
              <a:buFont typeface="Wingdings" panose="05000000000000000000" pitchFamily="2" charset="2"/>
              <a:buChar char="Ø"/>
            </a:pPr>
            <a:r>
              <a:rPr lang="en-IN" sz="2000" dirty="0">
                <a:effectLst/>
                <a:latin typeface="Times New Roman" panose="02020603050405020304" pitchFamily="18" charset="0"/>
                <a:ea typeface="Times New Roman" panose="02020603050405020304" pitchFamily="18" charset="0"/>
                <a:cs typeface="Arial" panose="020B0604020202020204" pitchFamily="34" charset="0"/>
              </a:rPr>
              <a:t>PCLK is derived from CCLK and used to drive the different on chip peripherals. </a:t>
            </a:r>
            <a:endParaRPr lang="en-IN" sz="2000" dirty="0">
              <a:latin typeface="Times New Roman" panose="02020603050405020304" pitchFamily="18" charset="0"/>
              <a:ea typeface="Times New Roman" panose="02020603050405020304" pitchFamily="18" charset="0"/>
              <a:cs typeface="Arial" panose="020B0604020202020204" pitchFamily="34" charset="0"/>
            </a:endParaRPr>
          </a:p>
          <a:p>
            <a:pPr>
              <a:buFont typeface="Wingdings" panose="05000000000000000000" pitchFamily="2" charset="2"/>
              <a:buChar char="Ø"/>
            </a:pPr>
            <a:r>
              <a:rPr lang="en-IN" sz="2000" dirty="0">
                <a:effectLst/>
                <a:latin typeface="Times New Roman" panose="02020603050405020304" pitchFamily="18" charset="0"/>
                <a:ea typeface="Times New Roman" panose="02020603050405020304" pitchFamily="18" charset="0"/>
                <a:cs typeface="Arial" panose="020B0604020202020204" pitchFamily="34" charset="0"/>
              </a:rPr>
              <a:t>CCLK and PCLK are generated from on chip PLL (Phase locked loop) modules based on the crystal connected to XTAL1 &amp; XTAL2.</a:t>
            </a:r>
            <a:endParaRPr lang="en-IN" sz="2000" dirty="0">
              <a:effectLst/>
              <a:latin typeface="Calibri" panose="020F0502020204030204" pitchFamily="34" charset="0"/>
              <a:ea typeface="Calibri" panose="020F0502020204030204" pitchFamily="34" charset="0"/>
              <a:cs typeface="Arial" panose="020B0604020202020204" pitchFamily="34" charset="0"/>
            </a:endParaRPr>
          </a:p>
          <a:p>
            <a:pPr>
              <a:buFont typeface="Wingdings" panose="05000000000000000000" pitchFamily="2" charset="2"/>
              <a:buChar char="Ø"/>
            </a:pPr>
            <a:r>
              <a:rPr lang="en-IN" sz="2000" dirty="0">
                <a:effectLst/>
                <a:latin typeface="Times New Roman" panose="02020603050405020304" pitchFamily="18" charset="0"/>
                <a:ea typeface="Times New Roman" panose="02020603050405020304" pitchFamily="18" charset="0"/>
                <a:cs typeface="Arial" panose="020B0604020202020204" pitchFamily="34" charset="0"/>
              </a:rPr>
              <a:t>There are two PLL modules in the LPC 2148 Microcontroller</a:t>
            </a:r>
          </a:p>
          <a:p>
            <a:pPr>
              <a:buFont typeface="Wingdings" panose="05000000000000000000" pitchFamily="2" charset="2"/>
              <a:buChar char="Ø"/>
            </a:pPr>
            <a:r>
              <a:rPr lang="en-IN" sz="2000" dirty="0">
                <a:effectLst/>
                <a:latin typeface="Times New Roman" panose="02020603050405020304" pitchFamily="18" charset="0"/>
                <a:ea typeface="Times New Roman" panose="02020603050405020304" pitchFamily="18" charset="0"/>
                <a:cs typeface="Arial" panose="020B0604020202020204" pitchFamily="34" charset="0"/>
              </a:rPr>
              <a:t>The PLL0, PLL1 accept the clock (FOSC) obtained from the crystal connected at XTAL1, XTAL2 and multiplies this to enhance the frequency in the range of 10MHz to 60MHz.</a:t>
            </a:r>
          </a:p>
          <a:p>
            <a:pPr>
              <a:buFont typeface="Wingdings" panose="05000000000000000000" pitchFamily="2" charset="2"/>
              <a:buChar char="Ø"/>
            </a:pPr>
            <a:r>
              <a:rPr lang="en-IN" sz="2000" dirty="0">
                <a:effectLst/>
                <a:latin typeface="Times New Roman" panose="02020603050405020304" pitchFamily="18" charset="0"/>
                <a:ea typeface="Times New Roman" panose="02020603050405020304" pitchFamily="18" charset="0"/>
                <a:cs typeface="Arial" panose="020B0604020202020204" pitchFamily="34" charset="0"/>
              </a:rPr>
              <a:t>By default, the peripheral clock (PCLK) runs at a quarter speed of the CCLK </a:t>
            </a:r>
            <a:endParaRPr lang="en-IN" sz="2000" dirty="0">
              <a:latin typeface="Times New Roman" panose="02020603050405020304" pitchFamily="18" charset="0"/>
              <a:ea typeface="Times New Roman" panose="02020603050405020304" pitchFamily="18" charset="0"/>
              <a:cs typeface="Arial" panose="020B0604020202020204" pitchFamily="34" charset="0"/>
            </a:endParaRPr>
          </a:p>
          <a:p>
            <a:pPr>
              <a:buFont typeface="Wingdings" panose="05000000000000000000" pitchFamily="2" charset="2"/>
              <a:buChar char="Ø"/>
            </a:pPr>
            <a:r>
              <a:rPr lang="en-IN" sz="2000" dirty="0">
                <a:latin typeface="Times New Roman" panose="02020603050405020304" pitchFamily="18" charset="0"/>
                <a:ea typeface="Times New Roman" panose="02020603050405020304" pitchFamily="18" charset="0"/>
                <a:cs typeface="Arial" panose="020B0604020202020204" pitchFamily="34" charset="0"/>
              </a:rPr>
              <a:t>If b</a:t>
            </a:r>
            <a:r>
              <a:rPr lang="en-IN" sz="2000" dirty="0">
                <a:effectLst/>
                <a:latin typeface="Times New Roman" panose="02020603050405020304" pitchFamily="18" charset="0"/>
                <a:ea typeface="Times New Roman" panose="02020603050405020304" pitchFamily="18" charset="0"/>
                <a:cs typeface="Arial" panose="020B0604020202020204" pitchFamily="34" charset="0"/>
              </a:rPr>
              <a:t>oth the PLLs are turned off on Reset : CCLK = FOSC, if crystal frequency is 12MHz, the CCLK=12 MHz, PCLK=3MHz </a:t>
            </a:r>
          </a:p>
          <a:p>
            <a:pPr>
              <a:buFont typeface="Wingdings" panose="05000000000000000000" pitchFamily="2" charset="2"/>
              <a:buChar char="Ø"/>
            </a:pPr>
            <a:r>
              <a:rPr lang="en-IN" sz="2000" dirty="0">
                <a:effectLst/>
                <a:latin typeface="Times New Roman" panose="02020603050405020304" pitchFamily="18" charset="0"/>
                <a:ea typeface="Times New Roman" panose="02020603050405020304" pitchFamily="18" charset="0"/>
                <a:cs typeface="Arial" panose="020B0604020202020204" pitchFamily="34" charset="0"/>
              </a:rPr>
              <a:t>If PLLs are enabled, the default values are:</a:t>
            </a:r>
            <a:r>
              <a:rPr lang="en-IN" sz="2000" dirty="0">
                <a:latin typeface="Calibri" panose="020F0502020204030204" pitchFamily="34" charset="0"/>
                <a:ea typeface="Times New Roman" panose="02020603050405020304" pitchFamily="18" charset="0"/>
                <a:cs typeface="Arial" panose="020B0604020202020204" pitchFamily="34" charset="0"/>
              </a:rPr>
              <a:t> </a:t>
            </a:r>
            <a:r>
              <a:rPr lang="en-IN" sz="2000" dirty="0">
                <a:effectLst/>
                <a:latin typeface="Times New Roman" panose="02020603050405020304" pitchFamily="18" charset="0"/>
                <a:ea typeface="Times New Roman" panose="02020603050405020304" pitchFamily="18" charset="0"/>
                <a:cs typeface="Arial" panose="020B0604020202020204" pitchFamily="34" charset="0"/>
              </a:rPr>
              <a:t>FOSC = 12MHz (if 12MHz Crystal is used),CCLK = 60MHz;PCLK = 15MHz</a:t>
            </a:r>
            <a:endParaRPr lang="en-IN" sz="20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1585515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DF4-B36E-4EB1-8163-18D321831DB6}"/>
              </a:ext>
            </a:extLst>
          </p:cNvPr>
          <p:cNvSpPr>
            <a:spLocks noGrp="1"/>
          </p:cNvSpPr>
          <p:nvPr>
            <p:ph type="title"/>
          </p:nvPr>
        </p:nvSpPr>
        <p:spPr>
          <a:xfrm>
            <a:off x="1295402" y="636899"/>
            <a:ext cx="9601196" cy="613403"/>
          </a:xfrm>
        </p:spPr>
        <p:txBody>
          <a:bodyPr>
            <a:normAutofit/>
          </a:bodyPr>
          <a:lstStyle/>
          <a:p>
            <a:r>
              <a:rPr lang="en-IN" sz="2400" b="1" dirty="0">
                <a:effectLst/>
                <a:latin typeface="Times New Roman" panose="02020603050405020304" pitchFamily="18" charset="0"/>
                <a:ea typeface="Times New Roman" panose="02020603050405020304" pitchFamily="18" charset="0"/>
                <a:cs typeface="Arial" panose="020B0604020202020204" pitchFamily="34" charset="0"/>
              </a:rPr>
              <a:t>ADC interfacing</a:t>
            </a:r>
            <a:endParaRPr lang="en-IN" sz="5400" dirty="0"/>
          </a:p>
        </p:txBody>
      </p:sp>
      <p:sp>
        <p:nvSpPr>
          <p:cNvPr id="3" name="Content Placeholder 2">
            <a:extLst>
              <a:ext uri="{FF2B5EF4-FFF2-40B4-BE49-F238E27FC236}">
                <a16:creationId xmlns:a16="http://schemas.microsoft.com/office/drawing/2014/main" id="{0A336827-0CAF-4248-9BB3-954E76E43529}"/>
              </a:ext>
            </a:extLst>
          </p:cNvPr>
          <p:cNvSpPr>
            <a:spLocks noGrp="1"/>
          </p:cNvSpPr>
          <p:nvPr>
            <p:ph idx="1"/>
          </p:nvPr>
        </p:nvSpPr>
        <p:spPr>
          <a:xfrm>
            <a:off x="1295402" y="1409267"/>
            <a:ext cx="9601196" cy="3318936"/>
          </a:xfrm>
        </p:spPr>
        <p:txBody>
          <a:bodyPr/>
          <a:lstStyle/>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ADCs finds applications in weight measurement, temperature measurement, speed measurement etc. </a:t>
            </a: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In general, different physical quantities like temperature, humidity are converted by sensors in to electrical domain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i.e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voltage or current</a:t>
            </a:r>
          </a:p>
          <a:p>
            <a:r>
              <a:rPr lang="en-IN" sz="1800" dirty="0">
                <a:latin typeface="Times New Roman" panose="02020603050405020304" pitchFamily="18" charset="0"/>
                <a:ea typeface="Times New Roman" panose="02020603050405020304" pitchFamily="18" charset="0"/>
                <a:cs typeface="Arial" panose="020B0604020202020204" pitchFamily="34" charset="0"/>
              </a:rPr>
              <a:t>W</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hich in turn fed to ADC for conversion to digital domain, for doing different types of processing. </a:t>
            </a:r>
            <a:endParaRPr lang="en-IN" dirty="0"/>
          </a:p>
        </p:txBody>
      </p:sp>
      <p:pic>
        <p:nvPicPr>
          <p:cNvPr id="1026" name="Picture 2">
            <a:extLst>
              <a:ext uri="{FF2B5EF4-FFF2-40B4-BE49-F238E27FC236}">
                <a16:creationId xmlns:a16="http://schemas.microsoft.com/office/drawing/2014/main" id="{85EC0D19-0FBC-4BE7-AEA7-8AEE73656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5204" y="3544596"/>
            <a:ext cx="6489343" cy="206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4894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14C976-505E-4420-B87F-BDC40A0EB610}"/>
              </a:ext>
            </a:extLst>
          </p:cNvPr>
          <p:cNvSpPr txBox="1"/>
          <p:nvPr/>
        </p:nvSpPr>
        <p:spPr>
          <a:xfrm>
            <a:off x="1518557" y="955831"/>
            <a:ext cx="8978382" cy="859531"/>
          </a:xfrm>
          <a:prstGeom prst="rect">
            <a:avLst/>
          </a:prstGeom>
          <a:noFill/>
        </p:spPr>
        <p:txBody>
          <a:bodyPr wrap="square">
            <a:spAutoFit/>
          </a:bodyPr>
          <a:lstStyle/>
          <a:p>
            <a:pPr marL="228600" marR="3810" algn="just">
              <a:lnSpc>
                <a:spcPct val="146000"/>
              </a:lnSpc>
              <a:spcAft>
                <a:spcPts val="0"/>
              </a:spcAf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A typical ADC has analog input (one which is varying with time), and corresponding digital output, as shown below.</a:t>
            </a:r>
            <a:endParaRPr lang="en-IN"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002E4396-A2B9-4369-83B7-E3CDCBF295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816" y="1815362"/>
            <a:ext cx="6050804" cy="25926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1442225-F170-4D8E-AA5B-12E86AE076C1}"/>
              </a:ext>
            </a:extLst>
          </p:cNvPr>
          <p:cNvSpPr txBox="1"/>
          <p:nvPr/>
        </p:nvSpPr>
        <p:spPr>
          <a:xfrm>
            <a:off x="2153039" y="4786540"/>
            <a:ext cx="8101304" cy="1038746"/>
          </a:xfrm>
          <a:prstGeom prst="rect">
            <a:avLst/>
          </a:prstGeom>
          <a:noFill/>
        </p:spPr>
        <p:txBody>
          <a:bodyPr wrap="square">
            <a:spAutoFit/>
          </a:bodyPr>
          <a:lstStyle/>
          <a:p>
            <a:pPr marL="228600"/>
            <a:r>
              <a:rPr lang="en-IN" sz="1800" dirty="0">
                <a:effectLst/>
                <a:latin typeface="Times New Roman" panose="02020603050405020304" pitchFamily="18" charset="0"/>
                <a:ea typeface="Times New Roman" panose="02020603050405020304" pitchFamily="18" charset="0"/>
                <a:cs typeface="Arial" panose="020B0604020202020204" pitchFamily="34" charset="0"/>
              </a:rPr>
              <a:t>SOC – Start of conversion, indicates initiation of conversion process.</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a:lnSpc>
                <a:spcPts val="870"/>
              </a:lnSpc>
            </a:pPr>
            <a:r>
              <a:rPr lang="en-IN" sz="11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r>
              <a:rPr lang="en-IN" dirty="0">
                <a:latin typeface="Times New Roman" panose="02020603050405020304" pitchFamily="18" charset="0"/>
                <a:ea typeface="Times New Roman" panose="02020603050405020304" pitchFamily="18" charset="0"/>
                <a:cs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EOC – End of Conversion signal, indicates conversion of analog input to digital data is completed. </a:t>
            </a:r>
            <a:endParaRPr lang="en-IN" dirty="0"/>
          </a:p>
        </p:txBody>
      </p:sp>
    </p:spTree>
    <p:extLst>
      <p:ext uri="{BB962C8B-B14F-4D97-AF65-F5344CB8AC3E}">
        <p14:creationId xmlns:p14="http://schemas.microsoft.com/office/powerpoint/2010/main" val="2816845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4B679-C530-4A38-AD7F-CD65AC541541}"/>
              </a:ext>
            </a:extLst>
          </p:cNvPr>
          <p:cNvSpPr>
            <a:spLocks noGrp="1"/>
          </p:cNvSpPr>
          <p:nvPr>
            <p:ph type="title"/>
          </p:nvPr>
        </p:nvSpPr>
        <p:spPr>
          <a:xfrm>
            <a:off x="1136004" y="711544"/>
            <a:ext cx="9192206" cy="464113"/>
          </a:xfrm>
        </p:spPr>
        <p:txBody>
          <a:bodyPr/>
          <a:lstStyle/>
          <a:p>
            <a:r>
              <a:rPr lang="en-IN" sz="2400" b="1" dirty="0">
                <a:effectLst/>
                <a:latin typeface="Times New Roman" panose="02020603050405020304" pitchFamily="18" charset="0"/>
                <a:ea typeface="Times New Roman" panose="02020603050405020304" pitchFamily="18" charset="0"/>
                <a:cs typeface="Arial" panose="020B0604020202020204" pitchFamily="34" charset="0"/>
              </a:rPr>
              <a:t>Resolution of ADC</a:t>
            </a:r>
            <a:endParaRPr lang="en-IN" dirty="0"/>
          </a:p>
        </p:txBody>
      </p:sp>
      <p:sp>
        <p:nvSpPr>
          <p:cNvPr id="5" name="TextBox 4">
            <a:extLst>
              <a:ext uri="{FF2B5EF4-FFF2-40B4-BE49-F238E27FC236}">
                <a16:creationId xmlns:a16="http://schemas.microsoft.com/office/drawing/2014/main" id="{9828575E-E4F1-44A9-B89F-4FB6CA4EFE4B}"/>
              </a:ext>
            </a:extLst>
          </p:cNvPr>
          <p:cNvSpPr txBox="1"/>
          <p:nvPr/>
        </p:nvSpPr>
        <p:spPr>
          <a:xfrm>
            <a:off x="1863790" y="1175657"/>
            <a:ext cx="8623818" cy="4521751"/>
          </a:xfrm>
          <a:prstGeom prst="rect">
            <a:avLst/>
          </a:prstGeom>
          <a:noFill/>
        </p:spPr>
        <p:txBody>
          <a:bodyPr wrap="square">
            <a:spAutoFit/>
          </a:bodyPr>
          <a:lstStyle/>
          <a:p>
            <a:pPr marL="571500" indent="-342900">
              <a:buFont typeface="+mj-lt"/>
              <a:buAutoNum type="arabicPeriod"/>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For 8 bit ADC , </a:t>
            </a:r>
          </a:p>
          <a:p>
            <a:pPr marL="971550" lvl="1" indent="-285750">
              <a:buFont typeface="Wingdings" panose="05000000000000000000" pitchFamily="2" charset="2"/>
              <a:buChar char="Ø"/>
            </a:pPr>
            <a:r>
              <a:rPr lang="en-IN" dirty="0">
                <a:effectLst/>
                <a:latin typeface="Times New Roman" panose="02020603050405020304" pitchFamily="18" charset="0"/>
                <a:ea typeface="Times New Roman" panose="02020603050405020304" pitchFamily="18" charset="0"/>
                <a:cs typeface="Arial" panose="020B0604020202020204" pitchFamily="34" charset="0"/>
              </a:rPr>
              <a:t>analog input – 0 to 5V</a:t>
            </a:r>
          </a:p>
          <a:p>
            <a:pPr marL="971550" lvl="1" indent="-285750">
              <a:buFont typeface="Wingdings" panose="05000000000000000000" pitchFamily="2" charset="2"/>
              <a:buChar char="Ø"/>
            </a:pPr>
            <a:r>
              <a:rPr lang="en-IN" dirty="0">
                <a:effectLst/>
                <a:latin typeface="Times New Roman" panose="02020603050405020304" pitchFamily="18" charset="0"/>
                <a:ea typeface="Times New Roman" panose="02020603050405020304" pitchFamily="18" charset="0"/>
                <a:cs typeface="Arial" panose="020B0604020202020204" pitchFamily="34" charset="0"/>
              </a:rPr>
              <a:t>digital input - 00 to FF, </a:t>
            </a:r>
          </a:p>
          <a:p>
            <a:pPr marL="971550" lvl="1" indent="-285750">
              <a:buFont typeface="Wingdings" panose="05000000000000000000" pitchFamily="2" charset="2"/>
              <a:buChar char="Ø"/>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Step size	= 5 V /	2</a:t>
            </a:r>
            <a:r>
              <a:rPr lang="en-IN" sz="2400" baseline="30000" dirty="0">
                <a:effectLst/>
                <a:latin typeface="Times New Roman" panose="02020603050405020304" pitchFamily="18" charset="0"/>
                <a:ea typeface="Times New Roman" panose="02020603050405020304" pitchFamily="18" charset="0"/>
                <a:cs typeface="Arial" panose="020B0604020202020204" pitchFamily="34" charset="0"/>
              </a:rPr>
              <a:t>8</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 20 mv (appr), Resolution</a:t>
            </a:r>
          </a:p>
          <a:p>
            <a:pPr marL="971550" lvl="1" indent="-285750">
              <a:buFont typeface="Wingdings" panose="05000000000000000000" pitchFamily="2" charset="2"/>
              <a:buChar char="Ø"/>
            </a:pPr>
            <a:endParaRPr lang="en-IN" dirty="0">
              <a:latin typeface="Times New Roman" panose="02020603050405020304" pitchFamily="18" charset="0"/>
              <a:ea typeface="Times New Roman" panose="02020603050405020304" pitchFamily="18" charset="0"/>
              <a:cs typeface="Arial" panose="020B0604020202020204" pitchFamily="34" charset="0"/>
            </a:endParaRPr>
          </a:p>
          <a:p>
            <a:pPr marL="971550" lvl="1" indent="-285750">
              <a:buFont typeface="Wingdings" panose="05000000000000000000" pitchFamily="2" charset="2"/>
              <a:buChar char="Ø"/>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that means minimum of 20 mv is required to produce 1 bit change at the output</a:t>
            </a:r>
            <a:endParaRPr lang="en-IN" sz="1200" dirty="0">
              <a:latin typeface="Calibri" panose="020F0502020204030204" pitchFamily="34" charset="0"/>
              <a:ea typeface="Times New Roman" panose="02020603050405020304" pitchFamily="18" charset="0"/>
              <a:cs typeface="Arial" panose="020B0604020202020204" pitchFamily="34" charset="0"/>
            </a:endParaRPr>
          </a:p>
          <a:p>
            <a:pPr marL="971550" lvl="1" indent="-285750">
              <a:buFont typeface="Wingdings" panose="05000000000000000000" pitchFamily="2" charset="2"/>
              <a:buChar char="Ø"/>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For a given analog input,</a:t>
            </a:r>
          </a:p>
          <a:p>
            <a:pPr marL="1428750" lvl="2" indent="-285750">
              <a:buFont typeface="Wingdings" panose="05000000000000000000" pitchFamily="2" charset="2"/>
              <a:buChar char="Ø"/>
            </a:pPr>
            <a:r>
              <a:rPr lang="en-IN" dirty="0" err="1">
                <a:effectLst/>
                <a:latin typeface="Times New Roman" panose="02020603050405020304" pitchFamily="18" charset="0"/>
                <a:ea typeface="Times New Roman" panose="02020603050405020304" pitchFamily="18" charset="0"/>
                <a:cs typeface="Arial" panose="020B0604020202020204" pitchFamily="34" charset="0"/>
              </a:rPr>
              <a:t>digital_value</a:t>
            </a:r>
            <a:r>
              <a:rPr lang="en-IN" dirty="0">
                <a:effectLst/>
                <a:latin typeface="Times New Roman" panose="02020603050405020304" pitchFamily="18" charset="0"/>
                <a:ea typeface="Times New Roman" panose="02020603050405020304" pitchFamily="18" charset="0"/>
                <a:cs typeface="Arial" panose="020B0604020202020204" pitchFamily="34" charset="0"/>
              </a:rPr>
              <a:t> =	(input / 5) x 256</a:t>
            </a: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r>
              <a:rPr lang="en-IN" dirty="0">
                <a:effectLst/>
                <a:latin typeface="Times New Roman" panose="02020603050405020304" pitchFamily="18" charset="0"/>
                <a:ea typeface="Times New Roman" panose="02020603050405020304" pitchFamily="18" charset="0"/>
                <a:cs typeface="Arial" panose="020B0604020202020204" pitchFamily="34" charset="0"/>
              </a:rPr>
              <a:t>[  = </a:t>
            </a:r>
            <a:r>
              <a:rPr lang="en-IN" dirty="0" err="1">
                <a:effectLst/>
                <a:latin typeface="Times New Roman" panose="02020603050405020304" pitchFamily="18" charset="0"/>
                <a:ea typeface="Times New Roman" panose="02020603050405020304" pitchFamily="18" charset="0"/>
                <a:cs typeface="Arial" panose="020B0604020202020204" pitchFamily="34" charset="0"/>
              </a:rPr>
              <a:t>analog_input</a:t>
            </a:r>
            <a:r>
              <a:rPr lang="en-IN" dirty="0">
                <a:effectLst/>
                <a:latin typeface="Times New Roman" panose="02020603050405020304" pitchFamily="18" charset="0"/>
                <a:ea typeface="Times New Roman" panose="02020603050405020304" pitchFamily="18" charset="0"/>
                <a:cs typeface="Arial" panose="020B0604020202020204" pitchFamily="34" charset="0"/>
              </a:rPr>
              <a:t> / step size ]</a:t>
            </a:r>
          </a:p>
          <a:p>
            <a:pPr marL="1428750" lvl="2" indent="-285750">
              <a:buFont typeface="Wingdings" panose="05000000000000000000" pitchFamily="2" charset="2"/>
              <a:buChar char="Ø"/>
            </a:pP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68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571500" indent="-342900">
              <a:buFont typeface="+mj-lt"/>
              <a:buAutoNum type="arabicPeriod" startAt="2"/>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For 10 bit ADC like LPC 2148, </a:t>
            </a:r>
          </a:p>
          <a:p>
            <a:pPr marL="1028700" lvl="1" indent="-342900">
              <a:buFont typeface="Wingdings" panose="05000000000000000000" pitchFamily="2" charset="2"/>
              <a:buChar char="Ø"/>
            </a:pPr>
            <a:r>
              <a:rPr lang="en-IN" dirty="0">
                <a:effectLst/>
                <a:latin typeface="Times New Roman" panose="02020603050405020304" pitchFamily="18" charset="0"/>
                <a:ea typeface="Times New Roman" panose="02020603050405020304" pitchFamily="18" charset="0"/>
                <a:cs typeface="Arial" panose="020B0604020202020204" pitchFamily="34" charset="0"/>
              </a:rPr>
              <a:t>analog input – 0 to 3.3v </a:t>
            </a:r>
          </a:p>
          <a:p>
            <a:pPr marL="1028700" lvl="1" indent="-342900">
              <a:buFont typeface="Wingdings" panose="05000000000000000000" pitchFamily="2" charset="2"/>
              <a:buChar char="Ø"/>
            </a:pPr>
            <a:r>
              <a:rPr lang="en-IN" dirty="0">
                <a:effectLst/>
                <a:latin typeface="Times New Roman" panose="02020603050405020304" pitchFamily="18" charset="0"/>
                <a:ea typeface="Times New Roman" panose="02020603050405020304" pitchFamily="18" charset="0"/>
                <a:cs typeface="Arial" panose="020B0604020202020204" pitchFamily="34" charset="0"/>
              </a:rPr>
              <a:t>digital </a:t>
            </a:r>
            <a:r>
              <a:rPr lang="en-IN" dirty="0">
                <a:latin typeface="Times New Roman" panose="02020603050405020304" pitchFamily="18" charset="0"/>
                <a:ea typeface="Times New Roman" panose="02020603050405020304" pitchFamily="18" charset="0"/>
                <a:cs typeface="Arial" panose="020B0604020202020204" pitchFamily="34" charset="0"/>
              </a:rPr>
              <a:t>out</a:t>
            </a:r>
            <a:r>
              <a:rPr lang="en-IN" dirty="0">
                <a:effectLst/>
                <a:latin typeface="Times New Roman" panose="02020603050405020304" pitchFamily="18" charset="0"/>
                <a:ea typeface="Times New Roman" panose="02020603050405020304" pitchFamily="18" charset="0"/>
                <a:cs typeface="Arial" panose="020B0604020202020204" pitchFamily="34" charset="0"/>
              </a:rPr>
              <a:t>put – 000 to 3FF, </a:t>
            </a:r>
          </a:p>
          <a:p>
            <a:pPr marL="1028700" lvl="1" indent="-342900">
              <a:buFont typeface="Wingdings" panose="05000000000000000000" pitchFamily="2" charset="2"/>
              <a:buChar char="Ø"/>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Step size  = 3.3 V /  2</a:t>
            </a:r>
            <a:r>
              <a:rPr lang="en-IN" sz="2400" baseline="30000" dirty="0">
                <a:effectLst/>
                <a:latin typeface="Times New Roman" panose="02020603050405020304" pitchFamily="18" charset="0"/>
                <a:ea typeface="Times New Roman" panose="02020603050405020304" pitchFamily="18" charset="0"/>
                <a:cs typeface="Arial" panose="020B0604020202020204" pitchFamily="34" charset="0"/>
              </a:rPr>
              <a:t>10</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 3.2 mv (appr), Resolution</a:t>
            </a:r>
          </a:p>
          <a:p>
            <a:pPr marL="1028700" lvl="1" indent="-342900">
              <a:buFont typeface="Wingdings" panose="05000000000000000000" pitchFamily="2" charset="2"/>
              <a:buChar char="Ø"/>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that means minimum of 3.2 mv is required to produce 1 bit change at the output.</a:t>
            </a:r>
            <a:endParaRPr lang="en-IN" sz="1200" dirty="0">
              <a:latin typeface="Calibri" panose="020F0502020204030204" pitchFamily="34" charset="0"/>
              <a:ea typeface="Times New Roman" panose="02020603050405020304" pitchFamily="18" charset="0"/>
              <a:cs typeface="Arial" panose="020B0604020202020204" pitchFamily="34" charset="0"/>
            </a:endParaRPr>
          </a:p>
          <a:p>
            <a:pPr marL="1028700" lvl="1" indent="-342900">
              <a:buFont typeface="Wingdings" panose="05000000000000000000" pitchFamily="2" charset="2"/>
              <a:buChar char="Ø"/>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For a given analog input,</a:t>
            </a:r>
          </a:p>
          <a:p>
            <a:pPr marL="1485900" lvl="2" indent="-342900">
              <a:buFont typeface="Wingdings" panose="05000000000000000000" pitchFamily="2" charset="2"/>
              <a:buChar char="Ø"/>
            </a:pPr>
            <a:r>
              <a:rPr lang="en-IN" dirty="0" err="1">
                <a:effectLst/>
                <a:latin typeface="Times New Roman" panose="02020603050405020304" pitchFamily="18" charset="0"/>
                <a:ea typeface="Times New Roman" panose="02020603050405020304" pitchFamily="18" charset="0"/>
                <a:cs typeface="Arial" panose="020B0604020202020204" pitchFamily="34" charset="0"/>
              </a:rPr>
              <a:t>digital_value</a:t>
            </a:r>
            <a:r>
              <a:rPr lang="en-IN" dirty="0">
                <a:effectLst/>
                <a:latin typeface="Times New Roman" panose="02020603050405020304" pitchFamily="18" charset="0"/>
                <a:ea typeface="Times New Roman" panose="02020603050405020304" pitchFamily="18" charset="0"/>
                <a:cs typeface="Arial" panose="020B0604020202020204" pitchFamily="34" charset="0"/>
              </a:rPr>
              <a:t> =	(input / 3.3) x 1024	[  = </a:t>
            </a:r>
            <a:r>
              <a:rPr lang="en-IN" dirty="0" err="1">
                <a:effectLst/>
                <a:latin typeface="Times New Roman" panose="02020603050405020304" pitchFamily="18" charset="0"/>
                <a:ea typeface="Times New Roman" panose="02020603050405020304" pitchFamily="18" charset="0"/>
                <a:cs typeface="Arial" panose="020B0604020202020204" pitchFamily="34" charset="0"/>
              </a:rPr>
              <a:t>analog_input</a:t>
            </a:r>
            <a:r>
              <a:rPr lang="en-IN" dirty="0">
                <a:effectLst/>
                <a:latin typeface="Times New Roman" panose="02020603050405020304" pitchFamily="18" charset="0"/>
                <a:ea typeface="Times New Roman" panose="02020603050405020304" pitchFamily="18" charset="0"/>
                <a:cs typeface="Arial" panose="020B0604020202020204" pitchFamily="34" charset="0"/>
              </a:rPr>
              <a:t> / step size ]</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46145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641DA-8AE8-4C51-9F50-209206CF7549}"/>
              </a:ext>
            </a:extLst>
          </p:cNvPr>
          <p:cNvSpPr>
            <a:spLocks noGrp="1"/>
          </p:cNvSpPr>
          <p:nvPr>
            <p:ph type="title"/>
          </p:nvPr>
        </p:nvSpPr>
        <p:spPr/>
        <p:txBody>
          <a:bodyPr>
            <a:normAutofit fontScale="90000"/>
          </a:bodyPr>
          <a:lstStyle/>
          <a:p>
            <a:pPr marL="228600"/>
            <a:r>
              <a:rPr lang="en-IN" sz="2200" b="1" dirty="0">
                <a:effectLst/>
                <a:latin typeface="Times New Roman" panose="02020603050405020304" pitchFamily="18" charset="0"/>
                <a:ea typeface="Times New Roman" panose="02020603050405020304" pitchFamily="18" charset="0"/>
                <a:cs typeface="Arial" panose="020B0604020202020204" pitchFamily="34" charset="0"/>
              </a:rPr>
              <a:t>ADC Module of LPC 2148: </a:t>
            </a:r>
            <a:r>
              <a:rPr lang="en-IN" sz="2200" dirty="0">
                <a:effectLst/>
                <a:latin typeface="Times New Roman" panose="02020603050405020304" pitchFamily="18" charset="0"/>
                <a:ea typeface="Times New Roman" panose="02020603050405020304" pitchFamily="18" charset="0"/>
                <a:cs typeface="Arial" panose="020B0604020202020204" pitchFamily="34" charset="0"/>
              </a:rPr>
              <a:t> </a:t>
            </a:r>
            <a:br>
              <a:rPr lang="en-IN" sz="2200" dirty="0">
                <a:effectLst/>
                <a:latin typeface="Calibri" panose="020F0502020204030204" pitchFamily="34" charset="0"/>
                <a:ea typeface="Calibri" panose="020F0502020204030204" pitchFamily="34" charset="0"/>
                <a:cs typeface="Arial" panose="020B0604020202020204" pitchFamily="34" charset="0"/>
              </a:rPr>
            </a:br>
            <a:r>
              <a:rPr lang="en-IN" sz="2200" b="1" dirty="0">
                <a:effectLst/>
                <a:latin typeface="Times New Roman" panose="02020603050405020304" pitchFamily="18" charset="0"/>
                <a:ea typeface="Times New Roman" panose="02020603050405020304" pitchFamily="18" charset="0"/>
                <a:cs typeface="Arial" panose="020B0604020202020204" pitchFamily="34" charset="0"/>
              </a:rPr>
              <a:t>Analog Signal Interfacing using LPC 2148 Features</a:t>
            </a:r>
            <a:br>
              <a:rPr lang="en-IN" sz="1800" dirty="0">
                <a:effectLst/>
                <a:latin typeface="Calibri" panose="020F0502020204030204" pitchFamily="34" charset="0"/>
                <a:ea typeface="Calibri" panose="020F0502020204030204" pitchFamily="34" charset="0"/>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CAB95B91-134A-4556-9B5C-EC8181C86F0F}"/>
              </a:ext>
            </a:extLst>
          </p:cNvPr>
          <p:cNvSpPr>
            <a:spLocks noGrp="1"/>
          </p:cNvSpPr>
          <p:nvPr>
            <p:ph idx="1"/>
          </p:nvPr>
        </p:nvSpPr>
        <p:spPr>
          <a:xfrm>
            <a:off x="1295401" y="1698171"/>
            <a:ext cx="9601196" cy="4177697"/>
          </a:xfrm>
        </p:spPr>
        <p:txBody>
          <a:bodyPr>
            <a:normAutofit/>
          </a:bodyPr>
          <a:lstStyle/>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LPC 2148 provides two ADC’s / Analog channels: ADC0 &amp; ADC1</a:t>
            </a: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ADC0 provides 6 analog inputs, ADC1 provides 8 analog inputs</a:t>
            </a:r>
            <a:endParaRPr lang="en-IN" sz="1800" dirty="0">
              <a:latin typeface="Times New Roman" panose="02020603050405020304" pitchFamily="18" charset="0"/>
              <a:ea typeface="Times New Roman" panose="02020603050405020304" pitchFamily="18"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The features of ADC are:</a:t>
            </a: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It is of 10 bit successive approximation type analog to digital converter (2nos)</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Input multiplexing among 6 or 8 pins (ADC0 &amp; ADC1)</a:t>
            </a:r>
            <a:endParaRPr lang="en-IN" sz="1800" dirty="0">
              <a:latin typeface="Times New Roman" panose="02020603050405020304" pitchFamily="18" charset="0"/>
              <a:ea typeface="Times New Roman" panose="02020603050405020304" pitchFamily="18"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POWER-DOWN mode</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Measurement range 0 to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Vref</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(typically 3V)</a:t>
            </a:r>
          </a:p>
          <a:p>
            <a:r>
              <a:rPr lang="en-US" sz="1800" dirty="0">
                <a:latin typeface="Times New Roman" panose="02020603050405020304" pitchFamily="18" charset="0"/>
                <a:cs typeface="Times New Roman" panose="02020603050405020304" pitchFamily="18" charset="0"/>
              </a:rPr>
              <a:t>10 bit conversion time &gt;= 2.44µs</a:t>
            </a:r>
          </a:p>
          <a:p>
            <a:r>
              <a:rPr lang="en-US" sz="1800" dirty="0">
                <a:latin typeface="Times New Roman" panose="02020603050405020304" pitchFamily="18" charset="0"/>
                <a:cs typeface="Times New Roman" panose="02020603050405020304" pitchFamily="18" charset="0"/>
              </a:rPr>
              <a:t>Burst conversion mode or single or multiple inputs</a:t>
            </a:r>
          </a:p>
          <a:p>
            <a:endParaRPr lang="en-IN" dirty="0"/>
          </a:p>
        </p:txBody>
      </p:sp>
    </p:spTree>
    <p:extLst>
      <p:ext uri="{BB962C8B-B14F-4D97-AF65-F5344CB8AC3E}">
        <p14:creationId xmlns:p14="http://schemas.microsoft.com/office/powerpoint/2010/main" val="940178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1694700-643D-4774-91FA-E40197AE0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9290" y="895917"/>
            <a:ext cx="4687888" cy="4660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476D3A8-9FF2-4BFD-8385-4F6135410774}"/>
              </a:ext>
            </a:extLst>
          </p:cNvPr>
          <p:cNvSpPr txBox="1"/>
          <p:nvPr/>
        </p:nvSpPr>
        <p:spPr>
          <a:xfrm>
            <a:off x="1303953" y="999607"/>
            <a:ext cx="6116216" cy="4557210"/>
          </a:xfrm>
          <a:prstGeom prst="rect">
            <a:avLst/>
          </a:prstGeom>
          <a:noFill/>
        </p:spPr>
        <p:txBody>
          <a:bodyPr wrap="square">
            <a:spAutoFit/>
          </a:bodyPr>
          <a:lstStyle/>
          <a:p>
            <a:pPr marL="266700"/>
            <a:r>
              <a:rPr lang="en-IN" sz="1800" dirty="0">
                <a:effectLst/>
                <a:latin typeface="Times New Roman" panose="02020603050405020304" pitchFamily="18" charset="0"/>
                <a:ea typeface="Times New Roman" panose="02020603050405020304" pitchFamily="18" charset="0"/>
                <a:cs typeface="Arial" panose="020B0604020202020204" pitchFamily="34" charset="0"/>
              </a:rPr>
              <a:t>Pins provided by ADC:</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68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66700"/>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ADC0 CHANNEL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(6 analog inputs)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69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667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AD0.7 (P0.5),</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68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667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AD0.6 (P0.4),</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69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667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AD0.4 (P0.25),</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68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667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AD0.3 (P0.30),</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69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667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AD0.2 (P0.29),</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68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667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AD0.1 (P0.28),</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70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66700"/>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ADC1 CHANNEL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(8 analog inputs),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74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66700" marR="372110">
              <a:lnSpc>
                <a:spcPct val="145000"/>
              </a:lnSpc>
              <a:spcAft>
                <a:spcPts val="0"/>
              </a:spcAf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AD1.0 to AD1.7 are the input analog pins and the corresponding port numbers are [ P0.6, P0.8 ,P0.10, P0.12, P0.13,P0.15, P0.21, P0.22 ]</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73872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C9466B6-7775-4D2C-ADB0-041636476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9133" y="1552057"/>
            <a:ext cx="5460480" cy="252542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F21FBC1C-605F-4D87-BCEB-E82635C94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88" y="886409"/>
            <a:ext cx="6122245" cy="5374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627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1E982ED-786A-4689-BED2-16680E5803E6}"/>
              </a:ext>
            </a:extLst>
          </p:cNvPr>
          <p:cNvSpPr>
            <a:spLocks noChangeArrowheads="1"/>
          </p:cNvSpPr>
          <p:nvPr/>
        </p:nvSpPr>
        <p:spPr bwMode="auto">
          <a:xfrm>
            <a:off x="929786" y="737890"/>
            <a:ext cx="52893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ADC Control Register (32 bit Register) :</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1">
            <a:extLst>
              <a:ext uri="{FF2B5EF4-FFF2-40B4-BE49-F238E27FC236}">
                <a16:creationId xmlns:a16="http://schemas.microsoft.com/office/drawing/2014/main" id="{FCBEFAC0-0578-4EDC-9B80-ED3A4224A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2929" y="4510926"/>
            <a:ext cx="8507681" cy="11368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D3FE360F-627F-4436-983A-D3938FEFF250}"/>
              </a:ext>
            </a:extLst>
          </p:cNvPr>
          <p:cNvSpPr>
            <a:spLocks noChangeArrowheads="1"/>
          </p:cNvSpPr>
          <p:nvPr/>
        </p:nvSpPr>
        <p:spPr bwMode="auto">
          <a:xfrm>
            <a:off x="929786" y="1523322"/>
            <a:ext cx="100756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Bits - 7 to 0: ( SEL ) </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Selects which of the AD0.7 : AD0.0 / AD1.7 :AD1.0 to be sampled</a:t>
            </a: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and converted. Example: for ADC0, bit 0 selects Pin AD0.0, and bit 7 selects AD0.7. In software-controlled mode, any one of these bits should be set to 1.</a:t>
            </a:r>
            <a:endParaRPr kumimoji="0" lang="en-US" altLang="en-US"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Bits - 15 to 8: </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(CLKDIV)- PCLK is divided by (this value + 1) to get ADC clock, which</a:t>
            </a: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should be less than or equal to 4.5MHz</a:t>
            </a:r>
            <a:endParaRPr kumimoji="0" lang="en-US" altLang="en-US"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Bits – </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21 : (PDN) : 1</a:t>
            </a: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ADC is operational , 0</a:t>
            </a: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ADC is in Power Down mode</a:t>
            </a:r>
            <a:endParaRPr kumimoji="0" lang="en-US" altLang="en-US"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Bits – 26 to 24 : 001 </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Start Conversion Now</a:t>
            </a:r>
            <a:endParaRPr kumimoji="0" lang="en-US" altLang="en-US"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Note: Unused/reserved bits should not be written with 1 )</a:t>
            </a:r>
            <a:endParaRPr kumimoji="0" lang="en-US" altLang="en-US"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8002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A1A34D0-C46C-4B4D-A7F0-D14A15877005}"/>
              </a:ext>
            </a:extLst>
          </p:cNvPr>
          <p:cNvSpPr>
            <a:spLocks noChangeArrowheads="1"/>
          </p:cNvSpPr>
          <p:nvPr/>
        </p:nvSpPr>
        <p:spPr bwMode="auto">
          <a:xfrm>
            <a:off x="1520890" y="773182"/>
            <a:ext cx="48269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ADC Global Data Register (32 bit Register)</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3" name="Picture 1">
            <a:extLst>
              <a:ext uri="{FF2B5EF4-FFF2-40B4-BE49-F238E27FC236}">
                <a16:creationId xmlns:a16="http://schemas.microsoft.com/office/drawing/2014/main" id="{38AB3A98-6D68-4FA8-91F1-D2FB43AF4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890" y="1104612"/>
            <a:ext cx="7226559" cy="9949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F8890CD2-FFB4-4619-B04C-FDB6AFCCAFB2}"/>
              </a:ext>
            </a:extLst>
          </p:cNvPr>
          <p:cNvSpPr>
            <a:spLocks noChangeArrowheads="1"/>
          </p:cNvSpPr>
          <p:nvPr/>
        </p:nvSpPr>
        <p:spPr bwMode="auto">
          <a:xfrm>
            <a:off x="1520890" y="13249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TextBox 5">
            <a:extLst>
              <a:ext uri="{FF2B5EF4-FFF2-40B4-BE49-F238E27FC236}">
                <a16:creationId xmlns:a16="http://schemas.microsoft.com/office/drawing/2014/main" id="{E28A51D6-AE59-4EF4-BB21-B857509FC64B}"/>
              </a:ext>
            </a:extLst>
          </p:cNvPr>
          <p:cNvSpPr txBox="1"/>
          <p:nvPr/>
        </p:nvSpPr>
        <p:spPr>
          <a:xfrm>
            <a:off x="1260798" y="2574342"/>
            <a:ext cx="9516059" cy="453009"/>
          </a:xfrm>
          <a:prstGeom prst="rect">
            <a:avLst/>
          </a:prstGeom>
          <a:noFill/>
        </p:spPr>
        <p:txBody>
          <a:bodyPr wrap="square">
            <a:spAutoFit/>
          </a:bodyPr>
          <a:lstStyle/>
          <a:p>
            <a:pPr marL="228600" marR="3810" algn="just">
              <a:lnSpc>
                <a:spcPct val="145000"/>
              </a:lnSpc>
              <a:spcAft>
                <a:spcPts val="0"/>
              </a:spcAf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This register contains the ADC's DONE bit and the result of the most recent A/D conversion.</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E58A3446-1C15-481D-8000-DE9751B8B835}"/>
              </a:ext>
            </a:extLst>
          </p:cNvPr>
          <p:cNvSpPr txBox="1"/>
          <p:nvPr/>
        </p:nvSpPr>
        <p:spPr>
          <a:xfrm>
            <a:off x="1350605" y="3460778"/>
            <a:ext cx="9426251" cy="1836400"/>
          </a:xfrm>
          <a:prstGeom prst="rect">
            <a:avLst/>
          </a:prstGeom>
          <a:noFill/>
        </p:spPr>
        <p:txBody>
          <a:bodyPr wrap="square">
            <a:spAutoFit/>
          </a:bodyPr>
          <a:lstStyle/>
          <a:p>
            <a:pPr marL="228600">
              <a:tabLst>
                <a:tab pos="520700" algn="l"/>
                <a:tab pos="838200" algn="l"/>
              </a:tabLst>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Bit	5:0	-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Reserved</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68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28600"/>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Bits 15:6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Result ,when DONE bit is set to 1, this field contains 10 bit ADC  result  0  to</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69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28600"/>
            <a:r>
              <a:rPr lang="en-IN" sz="1800" dirty="0">
                <a:effectLst/>
                <a:latin typeface="Times New Roman" panose="02020603050405020304" pitchFamily="18" charset="0"/>
                <a:ea typeface="Times New Roman" panose="02020603050405020304" pitchFamily="18" charset="0"/>
                <a:cs typeface="Arial" panose="020B0604020202020204" pitchFamily="34" charset="0"/>
              </a:rPr>
              <a:t>1023, correspond to 0V to 3.3V (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Vref</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68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28600"/>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Bit 31 - DONE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This bit set to 1, when conversion completes, It is cleared when this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69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28600"/>
            <a:r>
              <a:rPr lang="en-IN" sz="1800" dirty="0">
                <a:effectLst/>
                <a:latin typeface="Times New Roman" panose="02020603050405020304" pitchFamily="18" charset="0"/>
                <a:ea typeface="Times New Roman" panose="02020603050405020304" pitchFamily="18" charset="0"/>
                <a:cs typeface="Arial" panose="020B0604020202020204" pitchFamily="34" charset="0"/>
              </a:rPr>
              <a:t>register is read and when the AD0CR is written</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34515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9B96BCB-A01B-4F5D-BFB7-B934C03BB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1391" y="261397"/>
            <a:ext cx="6200094" cy="6335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6244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1B6240-1CFA-42BF-8AEC-D0D80913571A}"/>
              </a:ext>
            </a:extLst>
          </p:cNvPr>
          <p:cNvSpPr txBox="1"/>
          <p:nvPr/>
        </p:nvSpPr>
        <p:spPr>
          <a:xfrm>
            <a:off x="1052027" y="753061"/>
            <a:ext cx="6116216" cy="400110"/>
          </a:xfrm>
          <a:prstGeom prst="rect">
            <a:avLst/>
          </a:prstGeom>
          <a:noFill/>
        </p:spPr>
        <p:txBody>
          <a:bodyPr wrap="square">
            <a:spAutoFit/>
          </a:bodyPr>
          <a:lstStyle/>
          <a:p>
            <a:pPr marL="228600"/>
            <a:r>
              <a:rPr lang="en-IN" sz="2000" b="1" dirty="0">
                <a:effectLst/>
                <a:latin typeface="Times New Roman" panose="02020603050405020304" pitchFamily="18" charset="0"/>
                <a:ea typeface="Times New Roman" panose="02020603050405020304" pitchFamily="18" charset="0"/>
                <a:cs typeface="Arial" panose="020B0604020202020204" pitchFamily="34" charset="0"/>
              </a:rPr>
              <a:t>Program Steps to Read Analog Input :</a:t>
            </a:r>
            <a:endParaRPr lang="en-IN" sz="1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0E935712-D51A-47E1-A4E8-585492C1EADD}"/>
              </a:ext>
            </a:extLst>
          </p:cNvPr>
          <p:cNvSpPr txBox="1"/>
          <p:nvPr/>
        </p:nvSpPr>
        <p:spPr>
          <a:xfrm>
            <a:off x="1250302" y="1483567"/>
            <a:ext cx="8957388" cy="4802533"/>
          </a:xfrm>
          <a:prstGeom prst="rect">
            <a:avLst/>
          </a:prstGeom>
          <a:noFill/>
        </p:spPr>
        <p:txBody>
          <a:bodyPr wrap="square">
            <a:spAutoFit/>
          </a:bodyPr>
          <a:lstStyle/>
          <a:p>
            <a:pPr marL="342900" marR="3810" lvl="0" indent="-342900">
              <a:lnSpc>
                <a:spcPct val="97000"/>
              </a:lnSpc>
              <a:spcAft>
                <a:spcPts val="0"/>
              </a:spcAft>
              <a:buFont typeface="+mj-lt"/>
              <a:buAutoNum type="arabicPeriod"/>
              <a:tabLst>
                <a:tab pos="45720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Select the analog input pin (1 to 6 of ADC0 or 0 to 7 of ADC1) and configure the pin as Analog input using PINSEL register</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10"/>
              </a:lnSpc>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lvl="0" indent="-457200">
              <a:buFont typeface="+mj-lt"/>
              <a:buAutoNum type="arabicPeriod" startAt="2"/>
              <a:tabLst>
                <a:tab pos="45720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Write to ADC control Register:</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buFont typeface="Symbol" panose="05050102010706020507" pitchFamily="18" charset="2"/>
              <a:buChar char="-"/>
              <a:tabLst>
                <a:tab pos="68580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Make ADC operational (set the Bit 21)</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buFont typeface="Symbol" panose="05050102010706020507" pitchFamily="18" charset="2"/>
              <a:buChar char="-"/>
              <a:tabLst>
                <a:tab pos="68580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Select the channel(set any one bit of Bit0 to Bit7 – for AD0 to AD7)</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buFont typeface="Symbol" panose="05050102010706020507" pitchFamily="18" charset="2"/>
              <a:buChar char="-"/>
              <a:tabLst>
                <a:tab pos="68580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Issue SOC signal (set 001 on bits : 26 25 24)</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685800"/>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Example: select AD0.1</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685800"/>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AD0CR = (1 &lt;&lt; 1)  | (1 &lt;&lt; 21)  | (1&lt;&lt;24) ; // assuming other bits are zero</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60"/>
              </a:lnSpc>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1324610" lvl="0" indent="-457200">
              <a:lnSpc>
                <a:spcPct val="97000"/>
              </a:lnSpc>
              <a:spcAft>
                <a:spcPts val="0"/>
              </a:spcAft>
              <a:buFont typeface="+mj-lt"/>
              <a:buAutoNum type="arabicPeriod" startAt="3"/>
              <a:tabLst>
                <a:tab pos="45720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Check for the conversion to complete, by reading Bit31 of GDR Example: for ADC0</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5"/>
              </a:lnSpc>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990600"/>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while( (AD0GDR &amp; (unsigned long) 1 &lt;&lt; 31) == 0);</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60"/>
              </a:lnSpc>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3810" lvl="0" indent="-457200">
              <a:lnSpc>
                <a:spcPct val="97000"/>
              </a:lnSpc>
              <a:spcAft>
                <a:spcPts val="0"/>
              </a:spcAft>
              <a:buFont typeface="+mj-lt"/>
              <a:buAutoNum type="arabicPeriod" startAt="4"/>
              <a:tabLst>
                <a:tab pos="45720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Read the Digital output from GDR, after aligning the result to LSB (Bit0) and masking other bits to Zero</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10"/>
              </a:lnSpc>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Example: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lvl="2" indent="-228600">
              <a:buFont typeface="+mj-lt"/>
              <a:buAutoNum type="romanLcPeriod"/>
              <a:tabLst>
                <a:tab pos="137160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(AD0GDR &gt;&gt; 6 ) &amp; 0x3FF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5427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0490-BE26-4B26-9084-8081C70C6B52}"/>
              </a:ext>
            </a:extLst>
          </p:cNvPr>
          <p:cNvSpPr>
            <a:spLocks noGrp="1"/>
          </p:cNvSpPr>
          <p:nvPr>
            <p:ph type="title"/>
          </p:nvPr>
        </p:nvSpPr>
        <p:spPr>
          <a:xfrm>
            <a:off x="1295402" y="982133"/>
            <a:ext cx="9154884" cy="911982"/>
          </a:xfrm>
        </p:spPr>
        <p:txBody>
          <a:bodyPr/>
          <a:lstStyle/>
          <a:p>
            <a:r>
              <a:rPr lang="en-IN" dirty="0"/>
              <a:t>Interfacing &amp; Programming GPIO</a:t>
            </a:r>
          </a:p>
        </p:txBody>
      </p:sp>
      <p:sp>
        <p:nvSpPr>
          <p:cNvPr id="3" name="Content Placeholder 2">
            <a:extLst>
              <a:ext uri="{FF2B5EF4-FFF2-40B4-BE49-F238E27FC236}">
                <a16:creationId xmlns:a16="http://schemas.microsoft.com/office/drawing/2014/main" id="{6F141D84-B918-4073-86B0-CEF42C0C371F}"/>
              </a:ext>
            </a:extLst>
          </p:cNvPr>
          <p:cNvSpPr>
            <a:spLocks noGrp="1"/>
          </p:cNvSpPr>
          <p:nvPr>
            <p:ph idx="1"/>
          </p:nvPr>
        </p:nvSpPr>
        <p:spPr>
          <a:xfrm>
            <a:off x="1295401" y="1894115"/>
            <a:ext cx="9601196" cy="3981753"/>
          </a:xfrm>
        </p:spPr>
        <p:txBody>
          <a:bodyPr/>
          <a:lstStyle/>
          <a:p>
            <a:pPr marL="0" indent="0">
              <a:buNone/>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LPC 2148 provides 2 ports, of size 32 bits, used to interface LCD, relays, LEDs etc.</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ts val="1445"/>
              </a:lnSpc>
              <a:buNone/>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97000"/>
              </a:lnSpc>
              <a:buFont typeface="Wingdings" panose="05000000000000000000" pitchFamily="2" charset="2"/>
              <a:buChar char="v"/>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Port 0</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is a 32 bit I/O port, of which 28 pins can be used for digital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i</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/o, P0.31 used only for o/p, pins</a:t>
            </a:r>
          </a:p>
          <a:p>
            <a:pPr marL="0" indent="0" algn="just">
              <a:lnSpc>
                <a:spcPct val="97000"/>
              </a:lnSpc>
              <a:buNone/>
            </a:pPr>
            <a:r>
              <a:rPr lang="en-IN" sz="1800" dirty="0">
                <a:latin typeface="Times New Roman" panose="02020603050405020304" pitchFamily="18" charset="0"/>
                <a:ea typeface="Times New Roman" panose="02020603050405020304" pitchFamily="18" charset="0"/>
                <a:cs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P0.24,P0.26 &amp; P0.27 are reserved and not available for use. [29]</a:t>
            </a:r>
          </a:p>
          <a:p>
            <a:pPr marL="0" indent="0" algn="just">
              <a:lnSpc>
                <a:spcPct val="97000"/>
              </a:lnSpc>
              <a:buNone/>
            </a:pP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R="12700" algn="just">
              <a:lnSpc>
                <a:spcPct val="97000"/>
              </a:lnSpc>
              <a:spcAft>
                <a:spcPts val="0"/>
              </a:spcAft>
              <a:buFont typeface="Wingdings" panose="05000000000000000000" pitchFamily="2" charset="2"/>
              <a:buChar char="v"/>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Port 1</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is a 32 bit I/O port, but only P1.16 – P1.31 are available for I/O. Hence totally 45 I/O are</a:t>
            </a:r>
          </a:p>
          <a:p>
            <a:pPr marL="0" marR="12700" indent="0" algn="just">
              <a:lnSpc>
                <a:spcPct val="97000"/>
              </a:lnSpc>
              <a:spcAft>
                <a:spcPts val="0"/>
              </a:spcAft>
              <a:buNone/>
            </a:pPr>
            <a:r>
              <a:rPr lang="en-IN" sz="1800" dirty="0">
                <a:latin typeface="Times New Roman" panose="02020603050405020304" pitchFamily="18" charset="0"/>
                <a:ea typeface="Times New Roman" panose="02020603050405020304" pitchFamily="18" charset="0"/>
                <a:cs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possible, but all the pins have alternate functions also, as detailed below. [29+16=45]</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15010734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45F16C-1F62-41DA-8AC6-BAC311317505}"/>
              </a:ext>
            </a:extLst>
          </p:cNvPr>
          <p:cNvSpPr txBox="1"/>
          <p:nvPr/>
        </p:nvSpPr>
        <p:spPr>
          <a:xfrm>
            <a:off x="538843" y="549532"/>
            <a:ext cx="10685884" cy="821122"/>
          </a:xfrm>
          <a:prstGeom prst="rect">
            <a:avLst/>
          </a:prstGeom>
          <a:noFill/>
        </p:spPr>
        <p:txBody>
          <a:bodyPr wrap="square">
            <a:spAutoFit/>
          </a:bodyPr>
          <a:lstStyle/>
          <a:p>
            <a:pPr marL="457200"/>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Example Program :</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marL="457200" marR="3810" algn="just">
              <a:lnSpc>
                <a:spcPct val="98000"/>
              </a:lnSpc>
              <a:spcAft>
                <a:spcPts val="0"/>
              </a:spcAft>
            </a:pPr>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LDR (Light Dependant Resistor ) / </a:t>
            </a:r>
            <a:r>
              <a:rPr lang="en-IN" sz="1600" b="1" dirty="0" err="1">
                <a:effectLst/>
                <a:latin typeface="Times New Roman" panose="02020603050405020304" pitchFamily="18" charset="0"/>
                <a:ea typeface="Times New Roman" panose="02020603050405020304" pitchFamily="18" charset="0"/>
                <a:cs typeface="Arial" panose="020B0604020202020204" pitchFamily="34" charset="0"/>
              </a:rPr>
              <a:t>PhotoDiode</a:t>
            </a:r>
            <a:r>
              <a:rPr lang="en-IN" sz="1600" b="1" dirty="0">
                <a:effectLst/>
                <a:latin typeface="Times New Roman" panose="02020603050405020304" pitchFamily="18" charset="0"/>
                <a:ea typeface="Times New Roman" panose="02020603050405020304" pitchFamily="18" charset="0"/>
                <a:cs typeface="Arial" panose="020B0604020202020204" pitchFamily="34" charset="0"/>
              </a:rPr>
              <a:t> is connected to P0.28 and LED is connected to P0.21, Read the Light intensity. Make the LED on whenever there is less/no light.</a:t>
            </a:r>
            <a:endParaRPr lang="en-IN"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D73C7AF-870C-4236-B22F-A7C9DA4A63B5}"/>
              </a:ext>
            </a:extLst>
          </p:cNvPr>
          <p:cNvSpPr txBox="1"/>
          <p:nvPr/>
        </p:nvSpPr>
        <p:spPr>
          <a:xfrm>
            <a:off x="632150" y="1235883"/>
            <a:ext cx="7588120" cy="5622117"/>
          </a:xfrm>
          <a:prstGeom prst="rect">
            <a:avLst/>
          </a:prstGeom>
          <a:noFill/>
        </p:spPr>
        <p:txBody>
          <a:bodyPr wrap="square">
            <a:spAutoFit/>
          </a:bodyPr>
          <a:lstStyle/>
          <a:p>
            <a:pPr marL="457200"/>
            <a:r>
              <a:rPr lang="en-IN" sz="1600" dirty="0">
                <a:effectLst/>
                <a:latin typeface="Times New Roman" panose="02020603050405020304" pitchFamily="18" charset="0"/>
                <a:ea typeface="Times New Roman" panose="02020603050405020304" pitchFamily="18" charset="0"/>
                <a:cs typeface="Arial" panose="020B0604020202020204" pitchFamily="34" charset="0"/>
              </a:rPr>
              <a:t>#include &lt;lpc214x.h&gt;</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marL="457200"/>
            <a:r>
              <a:rPr lang="en-IN" sz="1600" dirty="0">
                <a:effectLst/>
                <a:latin typeface="Times New Roman" panose="02020603050405020304" pitchFamily="18" charset="0"/>
                <a:ea typeface="Times New Roman" panose="02020603050405020304" pitchFamily="18" charset="0"/>
                <a:cs typeface="Arial" panose="020B0604020202020204" pitchFamily="34" charset="0"/>
              </a:rPr>
              <a:t>#define LED_ON  IO0SET  = 1 &lt;&lt; 21</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marL="457200"/>
            <a:r>
              <a:rPr lang="en-IN" sz="1600" dirty="0">
                <a:effectLst/>
                <a:latin typeface="Times New Roman" panose="02020603050405020304" pitchFamily="18" charset="0"/>
                <a:ea typeface="Times New Roman" panose="02020603050405020304" pitchFamily="18" charset="0"/>
                <a:cs typeface="Arial" panose="020B0604020202020204" pitchFamily="34" charset="0"/>
              </a:rPr>
              <a:t>#define LED_OFF IO0CLR = 1 &lt;&lt; 21</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marL="457200"/>
            <a:r>
              <a:rPr lang="en-IN" sz="1600" dirty="0">
                <a:effectLst/>
                <a:latin typeface="Times New Roman" panose="02020603050405020304" pitchFamily="18" charset="0"/>
                <a:ea typeface="Times New Roman" panose="02020603050405020304" pitchFamily="18" charset="0"/>
                <a:cs typeface="Arial" panose="020B0604020202020204" pitchFamily="34" charset="0"/>
              </a:rPr>
              <a:t>int main()</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marL="457200"/>
            <a:r>
              <a:rPr lang="en-IN" sz="16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a:lnSpc>
                <a:spcPts val="5"/>
              </a:lnSpc>
            </a:pPr>
            <a:r>
              <a:rPr lang="en-IN" sz="11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marL="914400"/>
            <a:r>
              <a:rPr lang="en-IN" sz="1600" dirty="0">
                <a:effectLst/>
                <a:latin typeface="Times New Roman" panose="02020603050405020304" pitchFamily="18" charset="0"/>
                <a:ea typeface="Times New Roman" panose="02020603050405020304" pitchFamily="18" charset="0"/>
                <a:cs typeface="Arial" panose="020B0604020202020204" pitchFamily="34" charset="0"/>
              </a:rPr>
              <a:t>unsigned int </a:t>
            </a:r>
            <a:r>
              <a:rPr lang="en-IN" sz="1600" dirty="0" err="1">
                <a:effectLst/>
                <a:latin typeface="Times New Roman" panose="02020603050405020304" pitchFamily="18" charset="0"/>
                <a:ea typeface="Times New Roman" panose="02020603050405020304" pitchFamily="18" charset="0"/>
                <a:cs typeface="Arial" panose="020B0604020202020204" pitchFamily="34" charset="0"/>
              </a:rPr>
              <a:t>i</a:t>
            </a:r>
            <a:r>
              <a:rPr lang="en-IN" sz="16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a:lnSpc>
                <a:spcPts val="1380"/>
              </a:lnSpc>
            </a:pPr>
            <a:r>
              <a:rPr lang="en-IN" sz="11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marL="914400"/>
            <a:r>
              <a:rPr lang="en-IN" sz="1600" dirty="0">
                <a:effectLst/>
                <a:latin typeface="Times New Roman" panose="02020603050405020304" pitchFamily="18" charset="0"/>
                <a:ea typeface="Times New Roman" panose="02020603050405020304" pitchFamily="18" charset="0"/>
                <a:cs typeface="Arial" panose="020B0604020202020204" pitchFamily="34" charset="0"/>
              </a:rPr>
              <a:t>IO0DIR = (1 &lt;&lt; 21) ;  // P0.21-o/p</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marL="914400"/>
            <a:r>
              <a:rPr lang="en-IN" sz="1600" dirty="0">
                <a:effectLst/>
                <a:latin typeface="Times New Roman" panose="02020603050405020304" pitchFamily="18" charset="0"/>
                <a:ea typeface="Times New Roman" panose="02020603050405020304" pitchFamily="18" charset="0"/>
                <a:cs typeface="Arial" panose="020B0604020202020204" pitchFamily="34" charset="0"/>
              </a:rPr>
              <a:t>PINSEL1 = 1 &lt;&lt; 24;  // P0.28 AS AD0.1(01)</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marL="914400"/>
            <a:r>
              <a:rPr lang="en-IN" sz="1600" dirty="0">
                <a:effectLst/>
                <a:latin typeface="Times New Roman" panose="02020603050405020304" pitchFamily="18" charset="0"/>
                <a:ea typeface="Times New Roman" panose="02020603050405020304" pitchFamily="18" charset="0"/>
                <a:cs typeface="Arial" panose="020B0604020202020204" pitchFamily="34" charset="0"/>
              </a:rPr>
              <a:t>LED_ON;</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marL="914400"/>
            <a:r>
              <a:rPr lang="en-IN" sz="1600" dirty="0">
                <a:effectLst/>
                <a:latin typeface="Times New Roman" panose="02020603050405020304" pitchFamily="18" charset="0"/>
                <a:ea typeface="Times New Roman" panose="02020603050405020304" pitchFamily="18" charset="0"/>
                <a:cs typeface="Arial" panose="020B0604020202020204" pitchFamily="34" charset="0"/>
              </a:rPr>
              <a:t>do</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marL="914400"/>
            <a:r>
              <a:rPr lang="en-IN" sz="16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marL="1371600"/>
            <a:r>
              <a:rPr lang="en-IN" sz="1600" dirty="0">
                <a:effectLst/>
                <a:latin typeface="Times New Roman" panose="02020603050405020304" pitchFamily="18" charset="0"/>
                <a:ea typeface="Times New Roman" panose="02020603050405020304" pitchFamily="18" charset="0"/>
                <a:cs typeface="Arial" panose="020B0604020202020204" pitchFamily="34" charset="0"/>
              </a:rPr>
              <a:t>AD0CR=(1&lt;&lt;1|1&lt;&lt;21|1&lt;&lt;24);</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a:lnSpc>
                <a:spcPts val="60"/>
              </a:lnSpc>
            </a:pPr>
            <a:r>
              <a:rPr lang="en-IN" sz="11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marL="1371600" marR="1057910">
              <a:spcAft>
                <a:spcPts val="0"/>
              </a:spcAft>
            </a:pPr>
            <a:r>
              <a:rPr lang="en-IN" sz="1600" dirty="0">
                <a:effectLst/>
                <a:latin typeface="Times New Roman" panose="02020603050405020304" pitchFamily="18" charset="0"/>
                <a:ea typeface="Times New Roman" panose="02020603050405020304" pitchFamily="18" charset="0"/>
                <a:cs typeface="Arial" panose="020B0604020202020204" pitchFamily="34" charset="0"/>
              </a:rPr>
              <a:t>While ( (AD0GDR &amp; (unsigned long) 1 &lt;&lt; 31) == 0); </a:t>
            </a:r>
          </a:p>
          <a:p>
            <a:pPr marL="1371600" marR="1057910">
              <a:spcAft>
                <a:spcPts val="0"/>
              </a:spcAft>
            </a:pPr>
            <a:r>
              <a:rPr lang="en-IN" sz="1600" dirty="0" err="1">
                <a:effectLst/>
                <a:latin typeface="Times New Roman" panose="02020603050405020304" pitchFamily="18" charset="0"/>
                <a:ea typeface="Times New Roman" panose="02020603050405020304" pitchFamily="18" charset="0"/>
                <a:cs typeface="Arial" panose="020B0604020202020204" pitchFamily="34" charset="0"/>
              </a:rPr>
              <a:t>i</a:t>
            </a:r>
            <a:r>
              <a:rPr lang="en-IN" sz="1600" dirty="0">
                <a:effectLst/>
                <a:latin typeface="Times New Roman" panose="02020603050405020304" pitchFamily="18" charset="0"/>
                <a:ea typeface="Times New Roman" panose="02020603050405020304" pitchFamily="18" charset="0"/>
                <a:cs typeface="Arial" panose="020B0604020202020204" pitchFamily="34" charset="0"/>
              </a:rPr>
              <a:t> = (AD0GDR &gt;&gt; 6 ) &amp; 0x3FF ; </a:t>
            </a:r>
          </a:p>
          <a:p>
            <a:pPr marL="1371600" marR="1057910">
              <a:spcAft>
                <a:spcPts val="0"/>
              </a:spcAft>
            </a:pPr>
            <a:r>
              <a:rPr lang="en-IN" sz="1600" dirty="0">
                <a:effectLst/>
                <a:latin typeface="Times New Roman" panose="02020603050405020304" pitchFamily="18" charset="0"/>
                <a:ea typeface="Times New Roman" panose="02020603050405020304" pitchFamily="18" charset="0"/>
                <a:cs typeface="Arial" panose="020B0604020202020204" pitchFamily="34" charset="0"/>
              </a:rPr>
              <a:t>if (</a:t>
            </a:r>
            <a:r>
              <a:rPr lang="en-IN" sz="1600" dirty="0" err="1">
                <a:effectLst/>
                <a:latin typeface="Times New Roman" panose="02020603050405020304" pitchFamily="18" charset="0"/>
                <a:ea typeface="Times New Roman" panose="02020603050405020304" pitchFamily="18" charset="0"/>
                <a:cs typeface="Arial" panose="020B0604020202020204" pitchFamily="34" charset="0"/>
              </a:rPr>
              <a:t>i</a:t>
            </a:r>
            <a:r>
              <a:rPr lang="en-IN" sz="1600" dirty="0">
                <a:effectLst/>
                <a:latin typeface="Times New Roman" panose="02020603050405020304" pitchFamily="18" charset="0"/>
                <a:ea typeface="Times New Roman" panose="02020603050405020304" pitchFamily="18" charset="0"/>
                <a:cs typeface="Arial" panose="020B0604020202020204" pitchFamily="34" charset="0"/>
              </a:rPr>
              <a:t> &gt; 100)</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a:lnSpc>
                <a:spcPts val="1320"/>
              </a:lnSpc>
            </a:pPr>
            <a:r>
              <a:rPr lang="en-IN" sz="11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marL="1828800"/>
            <a:r>
              <a:rPr lang="en-IN" sz="1600" dirty="0">
                <a:effectLst/>
                <a:latin typeface="Times New Roman" panose="02020603050405020304" pitchFamily="18" charset="0"/>
                <a:ea typeface="Times New Roman" panose="02020603050405020304" pitchFamily="18" charset="0"/>
                <a:cs typeface="Arial" panose="020B0604020202020204" pitchFamily="34" charset="0"/>
              </a:rPr>
              <a:t>LED_OFF;</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marL="1371600"/>
            <a:r>
              <a:rPr lang="en-IN" sz="1600" dirty="0">
                <a:effectLst/>
                <a:latin typeface="Times New Roman" panose="02020603050405020304" pitchFamily="18" charset="0"/>
                <a:ea typeface="Times New Roman" panose="02020603050405020304" pitchFamily="18" charset="0"/>
                <a:cs typeface="Arial" panose="020B0604020202020204" pitchFamily="34" charset="0"/>
              </a:rPr>
              <a:t>else</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marL="1828800"/>
            <a:r>
              <a:rPr lang="en-IN" sz="1600" dirty="0">
                <a:effectLst/>
                <a:latin typeface="Times New Roman" panose="02020603050405020304" pitchFamily="18" charset="0"/>
                <a:ea typeface="Times New Roman" panose="02020603050405020304" pitchFamily="18" charset="0"/>
                <a:cs typeface="Arial" panose="020B0604020202020204" pitchFamily="34" charset="0"/>
              </a:rPr>
              <a:t>LED_ON;</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marL="914400"/>
            <a:r>
              <a:rPr lang="en-IN" sz="16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marL="914400"/>
            <a:r>
              <a:rPr lang="en-IN" sz="1600" dirty="0">
                <a:effectLst/>
                <a:latin typeface="Times New Roman" panose="02020603050405020304" pitchFamily="18" charset="0"/>
                <a:ea typeface="Times New Roman" panose="02020603050405020304" pitchFamily="18" charset="0"/>
                <a:cs typeface="Arial" panose="020B0604020202020204" pitchFamily="34" charset="0"/>
              </a:rPr>
              <a:t>while(1);</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marL="457200"/>
            <a:r>
              <a:rPr lang="en-IN" sz="16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633874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9CCB8A-CAC9-4AFB-81A0-184CF533C4D8}"/>
              </a:ext>
            </a:extLst>
          </p:cNvPr>
          <p:cNvSpPr txBox="1"/>
          <p:nvPr/>
        </p:nvSpPr>
        <p:spPr>
          <a:xfrm>
            <a:off x="781438" y="611192"/>
            <a:ext cx="10676553" cy="1363322"/>
          </a:xfrm>
          <a:prstGeom prst="rect">
            <a:avLst/>
          </a:prstGeom>
          <a:noFill/>
        </p:spPr>
        <p:txBody>
          <a:bodyPr wrap="square">
            <a:spAutoFit/>
          </a:bodyPr>
          <a:lstStyle/>
          <a:p>
            <a:pPr marL="850900"/>
            <a:r>
              <a:rPr lang="en-IN" sz="1800" b="1" u="sng" dirty="0">
                <a:effectLst/>
                <a:latin typeface="Times New Roman" panose="02020603050405020304" pitchFamily="18" charset="0"/>
                <a:ea typeface="Times New Roman" panose="02020603050405020304" pitchFamily="18" charset="0"/>
                <a:cs typeface="Arial" panose="020B0604020202020204" pitchFamily="34" charset="0"/>
              </a:rPr>
              <a:t>Interfacing of Potentiometer , LDR and Temperature Sensor (LM35)</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141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457200" marR="54610">
              <a:lnSpc>
                <a:spcPct val="98000"/>
              </a:lnSpc>
              <a:spcAft>
                <a:spcPts val="0"/>
              </a:spcAf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Here ADC channel 1 is selected, and three ADC inputs AD1.2,AD1.3 and AD1.4 are used to read the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the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analog voltage from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trimpot,LDR</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and LM35. All the inputs are connected to LPC 2148 through voltage followers for protection and noise reduction.</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074" name="Picture 2">
            <a:extLst>
              <a:ext uri="{FF2B5EF4-FFF2-40B4-BE49-F238E27FC236}">
                <a16:creationId xmlns:a16="http://schemas.microsoft.com/office/drawing/2014/main" id="{F797E55A-45CB-4D57-827B-D26F622DB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2816" y="1974514"/>
            <a:ext cx="8332237" cy="4584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201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A8FFC52-B501-44C4-AC7E-8DE6FD425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3951" y="197112"/>
            <a:ext cx="6501202" cy="646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369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060B91-83A2-41A3-9A7B-751DAF112D3A}"/>
              </a:ext>
            </a:extLst>
          </p:cNvPr>
          <p:cNvSpPr txBox="1"/>
          <p:nvPr/>
        </p:nvSpPr>
        <p:spPr>
          <a:xfrm>
            <a:off x="1166327" y="731240"/>
            <a:ext cx="10515600" cy="4653262"/>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unsigned int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adc</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(int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no,int</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ch</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Arial" panose="020B0604020202020204" pitchFamily="34" charset="0"/>
              <a:buChar char="//"/>
              <a:tabLst>
                <a:tab pos="584200" algn="l"/>
              </a:tabLst>
            </a:pPr>
            <a:r>
              <a:rPr lang="en-IN" sz="1800" i="1" dirty="0" err="1">
                <a:effectLst/>
                <a:latin typeface="Times New Roman" panose="02020603050405020304" pitchFamily="18" charset="0"/>
                <a:ea typeface="Times New Roman" panose="02020603050405020304" pitchFamily="18" charset="0"/>
                <a:cs typeface="Arial" panose="020B0604020202020204" pitchFamily="34" charset="0"/>
              </a:rPr>
              <a:t>adc</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(1,4) for temp sensor LM35, digital value will increase as temp increases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0"/>
              </a:lnSpc>
            </a:pP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Arial" panose="020B0604020202020204" pitchFamily="34" charset="0"/>
              <a:buChar char="//"/>
              <a:tabLst>
                <a:tab pos="584200" algn="l"/>
              </a:tabLst>
            </a:pPr>
            <a:r>
              <a:rPr lang="en-IN" sz="1800" i="1" dirty="0" err="1">
                <a:effectLst/>
                <a:latin typeface="Times New Roman" panose="02020603050405020304" pitchFamily="18" charset="0"/>
                <a:ea typeface="Times New Roman" panose="02020603050405020304" pitchFamily="18" charset="0"/>
                <a:cs typeface="Arial" panose="020B0604020202020204" pitchFamily="34" charset="0"/>
              </a:rPr>
              <a:t>adc</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(1,3) for LDR - </a:t>
            </a:r>
            <a:r>
              <a:rPr lang="en-IN" sz="1800" i="1" dirty="0" err="1">
                <a:effectLst/>
                <a:latin typeface="Times New Roman" panose="02020603050405020304" pitchFamily="18" charset="0"/>
                <a:ea typeface="Times New Roman" panose="02020603050405020304" pitchFamily="18" charset="0"/>
                <a:cs typeface="Arial" panose="020B0604020202020204" pitchFamily="34" charset="0"/>
              </a:rPr>
              <a:t>digival</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value will reduce as the light increases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0"/>
              </a:lnSpc>
            </a:pP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Arial" panose="020B0604020202020204" pitchFamily="34" charset="0"/>
              <a:buChar char="//"/>
              <a:tabLst>
                <a:tab pos="584200" algn="l"/>
              </a:tabLst>
            </a:pPr>
            <a:r>
              <a:rPr lang="en-IN" sz="1800" i="1" dirty="0" err="1">
                <a:effectLst/>
                <a:latin typeface="Times New Roman" panose="02020603050405020304" pitchFamily="18" charset="0"/>
                <a:ea typeface="Times New Roman" panose="02020603050405020304" pitchFamily="18" charset="0"/>
                <a:cs typeface="Arial" panose="020B0604020202020204" pitchFamily="34" charset="0"/>
              </a:rPr>
              <a:t>adc</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(1,2) for </a:t>
            </a:r>
            <a:r>
              <a:rPr lang="en-IN" sz="1800" i="1" dirty="0" err="1">
                <a:effectLst/>
                <a:latin typeface="Times New Roman" panose="02020603050405020304" pitchFamily="18" charset="0"/>
                <a:ea typeface="Times New Roman" panose="02020603050405020304" pitchFamily="18" charset="0"/>
                <a:cs typeface="Arial" panose="020B0604020202020204" pitchFamily="34" charset="0"/>
              </a:rPr>
              <a:t>trimpot</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 digital value changes as the pot rotation</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457200"/>
            <a:r>
              <a:rPr lang="en-IN" sz="1800" dirty="0">
                <a:effectLst/>
                <a:latin typeface="Times New Roman" panose="02020603050405020304" pitchFamily="18" charset="0"/>
                <a:ea typeface="Times New Roman" panose="02020603050405020304" pitchFamily="18" charset="0"/>
                <a:cs typeface="Arial" panose="020B0604020202020204" pitchFamily="34" charset="0"/>
              </a:rPr>
              <a:t>unsigned int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val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p>
          <a:p>
            <a:pPr marL="457200"/>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457200">
              <a:tabLst>
                <a:tab pos="21971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PINSEL0 |=  0x0F300000;</a:t>
            </a: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Select the P0_13 AD1.4 for ADC function  (26 and 27 bit to 1)*/</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419100"/>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Select the P0_12 AD1.3 for ADC function (24 and 25 bit to 1) */ </a:t>
            </a:r>
          </a:p>
          <a:p>
            <a:pPr marL="419100"/>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Select the P0_10 AD1.2 for ADC function  (20 and 21 bit to 1)*/</a:t>
            </a:r>
            <a:endParaRPr lang="en-IN" sz="1800" dirty="0">
              <a:effectLst/>
              <a:latin typeface="Times New Roman" panose="02020603050405020304" pitchFamily="18" charset="0"/>
              <a:ea typeface="Times New Roman" panose="02020603050405020304" pitchFamily="18" charset="0"/>
              <a:cs typeface="Arial" panose="020B0604020202020204" pitchFamily="34" charset="0"/>
            </a:endParaRPr>
          </a:p>
          <a:p>
            <a:pPr marL="419100"/>
            <a:r>
              <a:rPr lang="en-IN" sz="1800" dirty="0">
                <a:effectLst/>
                <a:latin typeface="Times New Roman" panose="02020603050405020304" pitchFamily="18" charset="0"/>
                <a:ea typeface="Times New Roman" panose="02020603050405020304" pitchFamily="18" charset="0"/>
                <a:cs typeface="Arial" panose="020B0604020202020204" pitchFamily="34" charset="0"/>
              </a:rPr>
              <a:t>switch (no)</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4191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95"/>
              </a:lnSpc>
            </a:pPr>
            <a:br>
              <a:rPr lang="en-IN" sz="1800" dirty="0">
                <a:effectLst/>
                <a:latin typeface="Times New Roman" panose="02020603050405020304" pitchFamily="18" charset="0"/>
                <a:ea typeface="Times New Roman" panose="02020603050405020304" pitchFamily="18" charset="0"/>
                <a:cs typeface="Arial" panose="020B0604020202020204" pitchFamily="34" charset="0"/>
              </a:rPr>
            </a:b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R="727710" indent="720725">
              <a:lnSpc>
                <a:spcPct val="99000"/>
              </a:lnSpc>
            </a:pP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//select </a:t>
            </a:r>
            <a:r>
              <a:rPr lang="en-IN" sz="1800" i="1" dirty="0" err="1">
                <a:effectLst/>
                <a:latin typeface="Times New Roman" panose="02020603050405020304" pitchFamily="18" charset="0"/>
                <a:ea typeface="Times New Roman" panose="02020603050405020304" pitchFamily="18" charset="0"/>
                <a:cs typeface="Arial" panose="020B0604020202020204" pitchFamily="34" charset="0"/>
              </a:rPr>
              <a:t>adc</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br>
              <a:rPr lang="en-IN" sz="1800" i="1" dirty="0">
                <a:effectLst/>
                <a:latin typeface="Times New Roman" panose="02020603050405020304" pitchFamily="18" charset="0"/>
                <a:ea typeface="Times New Roman" panose="02020603050405020304" pitchFamily="18" charset="0"/>
                <a:cs typeface="Arial" panose="020B0604020202020204" pitchFamily="34" charset="0"/>
              </a:rPr>
            </a:b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571500"/>
            <a:r>
              <a:rPr lang="en-IN" sz="1800" dirty="0">
                <a:effectLst/>
                <a:latin typeface="Times New Roman" panose="02020603050405020304" pitchFamily="18" charset="0"/>
                <a:ea typeface="Times New Roman" panose="02020603050405020304" pitchFamily="18" charset="0"/>
                <a:cs typeface="Arial" panose="020B0604020202020204" pitchFamily="34" charset="0"/>
              </a:rPr>
              <a:t>case 0: AD0CR = 0x00200600 | (1&lt;&lt;</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ch</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//select channel</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8763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AD0CR | = (1&lt;&lt;24) ; //start conversion</a:t>
            </a:r>
          </a:p>
          <a:p>
            <a:pPr marL="876300"/>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br>
              <a:rPr lang="en-IN" sz="1800" dirty="0">
                <a:effectLst/>
                <a:latin typeface="Times New Roman" panose="02020603050405020304" pitchFamily="18" charset="0"/>
                <a:ea typeface="Times New Roman" panose="02020603050405020304" pitchFamily="18" charset="0"/>
                <a:cs typeface="Arial" panose="020B0604020202020204" pitchFamily="34" charset="0"/>
              </a:rPr>
            </a:b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8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br>
              <a:rPr lang="en-IN" sz="1800" i="1" dirty="0">
                <a:effectLst/>
                <a:latin typeface="Times New Roman" panose="02020603050405020304" pitchFamily="18" charset="0"/>
                <a:ea typeface="Times New Roman" panose="02020603050405020304" pitchFamily="18" charset="0"/>
                <a:cs typeface="Arial" panose="020B0604020202020204" pitchFamily="34" charset="0"/>
              </a:rPr>
            </a:b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876300"/>
            <a:r>
              <a:rPr lang="en-IN" sz="1800" dirty="0">
                <a:effectLst/>
                <a:latin typeface="Times New Roman" panose="02020603050405020304" pitchFamily="18" charset="0"/>
                <a:ea typeface="Times New Roman" panose="02020603050405020304" pitchFamily="18" charset="0"/>
                <a:cs typeface="Arial" panose="020B0604020202020204" pitchFamily="34" charset="0"/>
              </a:rPr>
              <a:t>while ( ( AD0GDR &amp; ( 1U &lt;&lt; 31 ) ) == 0);</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148014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AAD515-2D8F-4AE9-BD27-81790B4408D1}"/>
              </a:ext>
            </a:extLst>
          </p:cNvPr>
          <p:cNvSpPr txBox="1"/>
          <p:nvPr/>
        </p:nvSpPr>
        <p:spPr>
          <a:xfrm>
            <a:off x="1436914" y="913792"/>
            <a:ext cx="8537510" cy="4358437"/>
          </a:xfrm>
          <a:prstGeom prst="rect">
            <a:avLst/>
          </a:prstGeom>
          <a:noFill/>
        </p:spPr>
        <p:txBody>
          <a:bodyPr wrap="square">
            <a:spAutoFit/>
          </a:bodyPr>
          <a:lstStyle/>
          <a:p>
            <a:pPr marL="8763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val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 AD0GDR;</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876300"/>
            <a:r>
              <a:rPr lang="en-IN" sz="1800" dirty="0">
                <a:effectLst/>
                <a:latin typeface="Times New Roman" panose="02020603050405020304" pitchFamily="18" charset="0"/>
                <a:ea typeface="Times New Roman" panose="02020603050405020304" pitchFamily="18" charset="0"/>
                <a:cs typeface="Arial" panose="020B0604020202020204" pitchFamily="34" charset="0"/>
              </a:rPr>
              <a:t>break;</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1430"/>
              </a:lnSpc>
            </a:pPr>
            <a:br>
              <a:rPr lang="en-IN" sz="1800" dirty="0">
                <a:effectLst/>
                <a:latin typeface="Times New Roman" panose="02020603050405020304" pitchFamily="18" charset="0"/>
                <a:ea typeface="Times New Roman" panose="02020603050405020304" pitchFamily="18" charset="0"/>
                <a:cs typeface="Arial" panose="020B0604020202020204" pitchFamily="34" charset="0"/>
              </a:rPr>
            </a:b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571500"/>
            <a:r>
              <a:rPr lang="en-IN" sz="1800" dirty="0">
                <a:effectLst/>
                <a:latin typeface="Times New Roman" panose="02020603050405020304" pitchFamily="18" charset="0"/>
                <a:ea typeface="Times New Roman" panose="02020603050405020304" pitchFamily="18" charset="0"/>
                <a:cs typeface="Arial" panose="020B0604020202020204" pitchFamily="34" charset="0"/>
              </a:rPr>
              <a:t>case 1: AD1CR = 0x00200600  | ( 1 &lt;&lt;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ch</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 //select channel</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8763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AD1CR|= (1&lt;&lt;24); //start conversion</a:t>
            </a:r>
          </a:p>
          <a:p>
            <a:pPr marL="876300"/>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876300"/>
            <a:r>
              <a:rPr lang="en-IN" sz="1800" dirty="0">
                <a:effectLst/>
                <a:latin typeface="Times New Roman" panose="02020603050405020304" pitchFamily="18" charset="0"/>
                <a:ea typeface="Times New Roman" panose="02020603050405020304" pitchFamily="18" charset="0"/>
                <a:cs typeface="Arial" panose="020B0604020202020204" pitchFamily="34" charset="0"/>
              </a:rPr>
              <a:t>while ( ( AD1GDR &amp; (1U &lt;&lt; 31) ) == 0);</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8763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val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 AD1GDR;</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876300"/>
            <a:r>
              <a:rPr lang="en-IN" sz="1800" dirty="0">
                <a:effectLst/>
                <a:latin typeface="Times New Roman" panose="02020603050405020304" pitchFamily="18" charset="0"/>
                <a:ea typeface="Times New Roman" panose="02020603050405020304" pitchFamily="18" charset="0"/>
                <a:cs typeface="Arial" panose="020B0604020202020204" pitchFamily="34" charset="0"/>
              </a:rPr>
              <a:t>break;</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1430"/>
              </a:lnSpc>
            </a:pPr>
            <a:br>
              <a:rPr lang="en-IN" sz="1800" dirty="0">
                <a:effectLst/>
                <a:latin typeface="Times New Roman" panose="02020603050405020304" pitchFamily="18" charset="0"/>
                <a:ea typeface="Times New Roman" panose="02020603050405020304" pitchFamily="18" charset="0"/>
                <a:cs typeface="Arial" panose="020B0604020202020204" pitchFamily="34" charset="0"/>
              </a:rPr>
            </a:b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8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35"/>
              </a:lnSpc>
            </a:pPr>
            <a:br>
              <a:rPr lang="en-IN" sz="1800" i="1" dirty="0">
                <a:effectLst/>
                <a:latin typeface="Times New Roman" panose="02020603050405020304" pitchFamily="18" charset="0"/>
                <a:ea typeface="Times New Roman" panose="02020603050405020304" pitchFamily="18" charset="0"/>
                <a:cs typeface="Arial" panose="020B0604020202020204" pitchFamily="34" charset="0"/>
              </a:rPr>
            </a:b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419100"/>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br>
              <a:rPr lang="en-IN" sz="1800" dirty="0">
                <a:effectLst/>
                <a:latin typeface="Times New Roman" panose="02020603050405020304" pitchFamily="18" charset="0"/>
                <a:ea typeface="Times New Roman" panose="02020603050405020304" pitchFamily="18" charset="0"/>
                <a:cs typeface="Arial" panose="020B0604020202020204" pitchFamily="34" charset="0"/>
              </a:rPr>
            </a:b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524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val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val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&gt;&gt; 6) &amp; 0x03FF;</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80"/>
              </a:lnSpc>
            </a:pPr>
            <a:br>
              <a:rPr lang="en-IN" sz="1800" dirty="0">
                <a:effectLst/>
                <a:latin typeface="Times New Roman" panose="02020603050405020304" pitchFamily="18" charset="0"/>
                <a:ea typeface="Times New Roman" panose="02020603050405020304" pitchFamily="18" charset="0"/>
                <a:cs typeface="Arial" panose="020B0604020202020204" pitchFamily="34" charset="0"/>
              </a:rPr>
            </a:b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bit 6:15 is 10 bit AD value</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br>
              <a:rPr lang="en-IN" sz="1800" i="1" dirty="0">
                <a:effectLst/>
                <a:latin typeface="Times New Roman" panose="02020603050405020304" pitchFamily="18" charset="0"/>
                <a:ea typeface="Times New Roman" panose="02020603050405020304" pitchFamily="18" charset="0"/>
                <a:cs typeface="Arial" panose="020B0604020202020204" pitchFamily="34" charset="0"/>
              </a:rPr>
            </a:b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52400"/>
            <a:r>
              <a:rPr lang="en-IN" sz="1800" dirty="0">
                <a:effectLst/>
                <a:latin typeface="Times New Roman" panose="02020603050405020304" pitchFamily="18" charset="0"/>
                <a:ea typeface="Times New Roman" panose="02020603050405020304" pitchFamily="18" charset="0"/>
                <a:cs typeface="Arial" panose="020B0604020202020204" pitchFamily="34" charset="0"/>
              </a:rPr>
              <a:t>return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val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br>
              <a:rPr lang="en-IN" sz="1800" dirty="0">
                <a:effectLst/>
                <a:latin typeface="Times New Roman" panose="02020603050405020304" pitchFamily="18" charset="0"/>
                <a:ea typeface="Times New Roman" panose="02020603050405020304" pitchFamily="18" charset="0"/>
                <a:cs typeface="Arial" panose="020B0604020202020204" pitchFamily="34" charset="0"/>
              </a:rPr>
            </a:b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001572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DE7D7F-FC6A-4CFE-ABF7-A161DFDC3CC0}"/>
              </a:ext>
            </a:extLst>
          </p:cNvPr>
          <p:cNvSpPr txBox="1"/>
          <p:nvPr/>
        </p:nvSpPr>
        <p:spPr>
          <a:xfrm>
            <a:off x="1149609" y="690666"/>
            <a:ext cx="9892782" cy="646331"/>
          </a:xfrm>
          <a:prstGeom prst="rect">
            <a:avLst/>
          </a:prstGeom>
          <a:noFill/>
        </p:spPr>
        <p:txBody>
          <a:bodyPr wrap="square">
            <a:spAutoFit/>
          </a:bodyPr>
          <a:lstStyle/>
          <a:p>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Alpha Numeric LCD Interface : Interface LCD and Write an Embedded C program to display text messages on the multiple lines of the display.</a:t>
            </a:r>
            <a:endParaRPr lang="en-IN" dirty="0"/>
          </a:p>
        </p:txBody>
      </p:sp>
      <p:sp>
        <p:nvSpPr>
          <p:cNvPr id="7" name="TextBox 6">
            <a:extLst>
              <a:ext uri="{FF2B5EF4-FFF2-40B4-BE49-F238E27FC236}">
                <a16:creationId xmlns:a16="http://schemas.microsoft.com/office/drawing/2014/main" id="{373B53AA-24A0-4CAA-802C-C0B2728B533C}"/>
              </a:ext>
            </a:extLst>
          </p:cNvPr>
          <p:cNvSpPr txBox="1"/>
          <p:nvPr/>
        </p:nvSpPr>
        <p:spPr>
          <a:xfrm>
            <a:off x="911291" y="1498441"/>
            <a:ext cx="10131100" cy="2286267"/>
          </a:xfrm>
          <a:prstGeom prst="rect">
            <a:avLst/>
          </a:prstGeom>
          <a:noFill/>
        </p:spPr>
        <p:txBody>
          <a:bodyPr wrap="square">
            <a:spAutoFit/>
          </a:bodyPr>
          <a:lstStyle/>
          <a:p>
            <a:pPr marL="285750" marR="12700" indent="-285750" algn="just">
              <a:lnSpc>
                <a:spcPct val="99000"/>
              </a:lnSpc>
              <a:buFont typeface="Wingdings" panose="05000000000000000000" pitchFamily="2" charset="2"/>
              <a:buChar char="Ø"/>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LCD’s are preferred to seven segment displays because of their versatility and capability to house more information.</a:t>
            </a:r>
          </a:p>
          <a:p>
            <a:pPr marL="285750" marR="12700" indent="-285750" algn="just">
              <a:lnSpc>
                <a:spcPct val="99000"/>
              </a:lnSpc>
              <a:buFont typeface="Wingdings" panose="05000000000000000000" pitchFamily="2" charset="2"/>
              <a:buChar char="Ø"/>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2 line (2 x 16) and 4 line (4x20) is the most popular, low cost character oriented LCD, suitable for understanding the working and programming of LCD. </a:t>
            </a:r>
          </a:p>
          <a:p>
            <a:pPr marL="285750" marR="12700" indent="-285750" algn="just">
              <a:lnSpc>
                <a:spcPct val="99000"/>
              </a:lnSpc>
              <a:buFont typeface="Wingdings" panose="05000000000000000000" pitchFamily="2" charset="2"/>
              <a:buChar char="Ø"/>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LCD modules are popularly used in many of the electronics devices like coin phone, billing machine and weighing machines. </a:t>
            </a:r>
          </a:p>
          <a:p>
            <a:pPr marL="285750" marR="12700" indent="-285750" algn="just">
              <a:lnSpc>
                <a:spcPct val="99000"/>
              </a:lnSpc>
              <a:buFont typeface="Wingdings" panose="05000000000000000000" pitchFamily="2" charset="2"/>
              <a:buChar char="Ø"/>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It is a powerful display options for stand-alone systems. Because of low power dissipation, high readability, flexibility for programmers.</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40B1740E-5545-4449-8CD5-358B8584314B}"/>
              </a:ext>
            </a:extLst>
          </p:cNvPr>
          <p:cNvPicPr>
            <a:picLocks noChangeAspect="1"/>
          </p:cNvPicPr>
          <p:nvPr/>
        </p:nvPicPr>
        <p:blipFill>
          <a:blip r:embed="rId2"/>
          <a:stretch>
            <a:fillRect/>
          </a:stretch>
        </p:blipFill>
        <p:spPr>
          <a:xfrm>
            <a:off x="808654" y="3946152"/>
            <a:ext cx="4397121" cy="1988992"/>
          </a:xfrm>
          <a:prstGeom prst="rect">
            <a:avLst/>
          </a:prstGeom>
        </p:spPr>
      </p:pic>
      <p:pic>
        <p:nvPicPr>
          <p:cNvPr id="11" name="Picture 10">
            <a:extLst>
              <a:ext uri="{FF2B5EF4-FFF2-40B4-BE49-F238E27FC236}">
                <a16:creationId xmlns:a16="http://schemas.microsoft.com/office/drawing/2014/main" id="{33878ED9-B2C5-4B25-9083-15BA5B4E757F}"/>
              </a:ext>
            </a:extLst>
          </p:cNvPr>
          <p:cNvPicPr>
            <a:picLocks noChangeAspect="1"/>
          </p:cNvPicPr>
          <p:nvPr/>
        </p:nvPicPr>
        <p:blipFill>
          <a:blip r:embed="rId3"/>
          <a:stretch>
            <a:fillRect/>
          </a:stretch>
        </p:blipFill>
        <p:spPr>
          <a:xfrm>
            <a:off x="6639468" y="3805169"/>
            <a:ext cx="4511431" cy="2270957"/>
          </a:xfrm>
          <a:prstGeom prst="rect">
            <a:avLst/>
          </a:prstGeom>
        </p:spPr>
      </p:pic>
    </p:spTree>
    <p:extLst>
      <p:ext uri="{BB962C8B-B14F-4D97-AF65-F5344CB8AC3E}">
        <p14:creationId xmlns:p14="http://schemas.microsoft.com/office/powerpoint/2010/main" val="13959355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8B85332-C3F2-4DE8-95CC-FA030C1250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786" y="621660"/>
            <a:ext cx="6638776" cy="48834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72DF70A-2CF6-4BC1-80A5-9A729F93FCF8}"/>
              </a:ext>
            </a:extLst>
          </p:cNvPr>
          <p:cNvSpPr txBox="1"/>
          <p:nvPr/>
        </p:nvSpPr>
        <p:spPr>
          <a:xfrm>
            <a:off x="706794" y="922471"/>
            <a:ext cx="4313075" cy="923330"/>
          </a:xfrm>
          <a:prstGeom prst="rect">
            <a:avLst/>
          </a:prstGeom>
          <a:noFill/>
        </p:spPr>
        <p:txBody>
          <a:bodyPr wrap="square">
            <a:spAutoFit/>
          </a:bodyPr>
          <a:lstStyle/>
          <a:p>
            <a:pPr marL="285750" indent="-28575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LCD consists of DDRAM, CGROM, Shift registers, bit/pixel drivers, refreshing logics and lcd controller. </a:t>
            </a:r>
            <a:endParaRPr lang="en-IN" dirty="0"/>
          </a:p>
        </p:txBody>
      </p:sp>
      <p:sp>
        <p:nvSpPr>
          <p:cNvPr id="8" name="TextBox 7">
            <a:extLst>
              <a:ext uri="{FF2B5EF4-FFF2-40B4-BE49-F238E27FC236}">
                <a16:creationId xmlns:a16="http://schemas.microsoft.com/office/drawing/2014/main" id="{D252D5B7-87BE-4708-B1C4-5BD5529F70B4}"/>
              </a:ext>
            </a:extLst>
          </p:cNvPr>
          <p:cNvSpPr txBox="1"/>
          <p:nvPr/>
        </p:nvSpPr>
        <p:spPr>
          <a:xfrm>
            <a:off x="706794" y="1863031"/>
            <a:ext cx="3818553" cy="1200329"/>
          </a:xfrm>
          <a:prstGeom prst="rect">
            <a:avLst/>
          </a:prstGeom>
          <a:noFill/>
        </p:spPr>
        <p:txBody>
          <a:bodyPr wrap="square">
            <a:spAutoFit/>
          </a:bodyPr>
          <a:lstStyle/>
          <a:p>
            <a:pPr marL="285750" indent="-28575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The data to be displayed on lcd, is to be written on to the DDRAM-display data Ram using the ascii format. </a:t>
            </a:r>
            <a:endParaRPr lang="en-IN" dirty="0"/>
          </a:p>
        </p:txBody>
      </p:sp>
      <p:sp>
        <p:nvSpPr>
          <p:cNvPr id="10" name="TextBox 9">
            <a:extLst>
              <a:ext uri="{FF2B5EF4-FFF2-40B4-BE49-F238E27FC236}">
                <a16:creationId xmlns:a16="http://schemas.microsoft.com/office/drawing/2014/main" id="{B97EB80C-4AB0-4DC0-A0C4-E8A2AB7FF5D7}"/>
              </a:ext>
            </a:extLst>
          </p:cNvPr>
          <p:cNvSpPr txBox="1"/>
          <p:nvPr/>
        </p:nvSpPr>
        <p:spPr>
          <a:xfrm>
            <a:off x="706794" y="3083509"/>
            <a:ext cx="4107802" cy="1200329"/>
          </a:xfrm>
          <a:prstGeom prst="rect">
            <a:avLst/>
          </a:prstGeom>
          <a:noFill/>
        </p:spPr>
        <p:txBody>
          <a:bodyPr wrap="square">
            <a:spAutoFit/>
          </a:bodyPr>
          <a:lstStyle/>
          <a:p>
            <a:pPr marL="285750" indent="-28575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CGROM-Character generator rom, contains dot/pixel patterns for every character to be displayed (pre programmed). </a:t>
            </a:r>
            <a:endParaRPr lang="en-IN" dirty="0"/>
          </a:p>
        </p:txBody>
      </p:sp>
      <p:sp>
        <p:nvSpPr>
          <p:cNvPr id="12" name="TextBox 11">
            <a:extLst>
              <a:ext uri="{FF2B5EF4-FFF2-40B4-BE49-F238E27FC236}">
                <a16:creationId xmlns:a16="http://schemas.microsoft.com/office/drawing/2014/main" id="{C2E553C8-B85C-4413-82AA-E1A89EE319A3}"/>
              </a:ext>
            </a:extLst>
          </p:cNvPr>
          <p:cNvSpPr txBox="1"/>
          <p:nvPr/>
        </p:nvSpPr>
        <p:spPr>
          <a:xfrm>
            <a:off x="706794" y="4301068"/>
            <a:ext cx="4844920" cy="646331"/>
          </a:xfrm>
          <a:prstGeom prst="rect">
            <a:avLst/>
          </a:prstGeom>
          <a:noFill/>
        </p:spPr>
        <p:txBody>
          <a:bodyPr wrap="square">
            <a:spAutoFit/>
          </a:bodyPr>
          <a:lstStyle/>
          <a:p>
            <a:pPr marL="285750" indent="-28575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Shift registers are used to convert CGROM parallel data to serial data(serializing)</a:t>
            </a:r>
            <a:endParaRPr lang="en-IN" dirty="0"/>
          </a:p>
        </p:txBody>
      </p:sp>
      <p:sp>
        <p:nvSpPr>
          <p:cNvPr id="14" name="TextBox 13">
            <a:extLst>
              <a:ext uri="{FF2B5EF4-FFF2-40B4-BE49-F238E27FC236}">
                <a16:creationId xmlns:a16="http://schemas.microsoft.com/office/drawing/2014/main" id="{08B019E3-509A-4520-9481-05D92698100F}"/>
              </a:ext>
            </a:extLst>
          </p:cNvPr>
          <p:cNvSpPr txBox="1"/>
          <p:nvPr/>
        </p:nvSpPr>
        <p:spPr>
          <a:xfrm>
            <a:off x="706794" y="4964629"/>
            <a:ext cx="6116216" cy="1463542"/>
          </a:xfrm>
          <a:prstGeom prst="rect">
            <a:avLst/>
          </a:prstGeom>
          <a:noFill/>
        </p:spPr>
        <p:txBody>
          <a:bodyPr wrap="square">
            <a:spAutoFit/>
          </a:bodyPr>
          <a:lstStyle/>
          <a:p>
            <a:pPr marL="285750" indent="-285750" algn="just">
              <a:lnSpc>
                <a:spcPct val="99000"/>
              </a:lnSpc>
              <a:buFont typeface="Arial" panose="020B0604020202020204" pitchFamily="34" charset="0"/>
              <a:buChar char="•"/>
            </a:pPr>
            <a:r>
              <a:rPr lang="en-IN" dirty="0">
                <a:latin typeface="Times New Roman" panose="02020603050405020304" pitchFamily="18" charset="0"/>
                <a:ea typeface="Times New Roman" panose="02020603050405020304" pitchFamily="18" charset="0"/>
                <a:cs typeface="Arial" panose="020B0604020202020204" pitchFamily="34" charset="0"/>
              </a:rPr>
              <a:t>D</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rivers are required to drive (ON/OFF) the bits</a:t>
            </a:r>
          </a:p>
          <a:p>
            <a:pPr marL="285750" indent="-285750" algn="just">
              <a:lnSpc>
                <a:spcPct val="99000"/>
              </a:lnSpc>
              <a:buFont typeface="Arial" panose="020B0604020202020204" pitchFamily="34" charset="0"/>
              <a:buChar char="•"/>
            </a:pPr>
            <a:endParaRPr lang="en-IN" sz="1800" dirty="0">
              <a:effectLst/>
              <a:latin typeface="Times New Roman" panose="02020603050405020304" pitchFamily="18" charset="0"/>
              <a:ea typeface="Times New Roman" panose="02020603050405020304" pitchFamily="18" charset="0"/>
              <a:cs typeface="Arial" panose="020B0604020202020204" pitchFamily="34" charset="0"/>
            </a:endParaRPr>
          </a:p>
          <a:p>
            <a:pPr marL="285750" indent="-285750" algn="just">
              <a:lnSpc>
                <a:spcPct val="99000"/>
              </a:lnSpc>
              <a:buFont typeface="Arial" panose="020B0604020202020204" pitchFamily="34" charset="0"/>
              <a:buChar char="•"/>
            </a:pPr>
            <a:r>
              <a:rPr lang="en-IN" dirty="0">
                <a:latin typeface="Times New Roman" panose="02020603050405020304" pitchFamily="18" charset="0"/>
                <a:ea typeface="Times New Roman" panose="02020603050405020304" pitchFamily="18" charset="0"/>
                <a:cs typeface="Arial" panose="020B0604020202020204" pitchFamily="34" charset="0"/>
              </a:rPr>
              <a:t>R</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efreshing logics are required to hold the display data, as the dots are displayed row by row basis continuously, like in CRT.</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528894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BAC450-DC6E-4BBE-827A-A27EF6F47864}"/>
              </a:ext>
            </a:extLst>
          </p:cNvPr>
          <p:cNvSpPr txBox="1"/>
          <p:nvPr/>
        </p:nvSpPr>
        <p:spPr>
          <a:xfrm>
            <a:off x="874745" y="768230"/>
            <a:ext cx="6116216" cy="4247317"/>
          </a:xfrm>
          <a:prstGeom prst="rect">
            <a:avLst/>
          </a:prstGeom>
          <a:noFill/>
        </p:spPr>
        <p:txBody>
          <a:bodyPr wrap="square">
            <a:spAutoFit/>
          </a:bodyPr>
          <a:lstStyle/>
          <a:p>
            <a:pPr marL="285750" indent="-285750">
              <a:buFont typeface="Wingdings" panose="05000000000000000000" pitchFamily="2" charset="2"/>
              <a:buChar char="q"/>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DDRAM </a:t>
            </a: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The data to be displayed on LCD, is to be written on to the display data RAM using ASCII format, i.e. if ‘A’ is to be displayed, ASCII code of A. i.e. 65 to be written. </a:t>
            </a:r>
          </a:p>
          <a:p>
            <a:pPr marL="285750" indent="-285750">
              <a:buFont typeface="Wingdings" panose="05000000000000000000" pitchFamily="2" charset="2"/>
              <a:buChar char="q"/>
            </a:pPr>
            <a:endParaRPr lang="en-IN" sz="1800" dirty="0">
              <a:effectLst/>
              <a:latin typeface="Times New Roman" panose="02020603050405020304" pitchFamily="18" charset="0"/>
              <a:ea typeface="Times New Roman" panose="02020603050405020304" pitchFamily="18" charset="0"/>
              <a:cs typeface="Arial" panose="020B0604020202020204" pitchFamily="34" charset="0"/>
            </a:endParaRPr>
          </a:p>
          <a:p>
            <a:pPr marL="285750" indent="-285750">
              <a:buFont typeface="Wingdings" panose="05000000000000000000" pitchFamily="2" charset="2"/>
              <a:buChar char="q"/>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The first 40 bytes (00 – 39 decimal) of RAM allocated for 1</a:t>
            </a:r>
            <a:r>
              <a:rPr lang="en-IN" sz="2400" baseline="30000" dirty="0">
                <a:effectLst/>
                <a:latin typeface="Times New Roman" panose="02020603050405020304" pitchFamily="18" charset="0"/>
                <a:ea typeface="Times New Roman" panose="02020603050405020304" pitchFamily="18" charset="0"/>
                <a:cs typeface="Arial" panose="020B0604020202020204" pitchFamily="34" charset="0"/>
              </a:rPr>
              <a:t>st</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Line, another 40 bytes (40 to 79 decimal) of RAM to 2</a:t>
            </a:r>
            <a:r>
              <a:rPr lang="en-IN" sz="2400" baseline="30000" dirty="0">
                <a:effectLst/>
                <a:latin typeface="Times New Roman" panose="02020603050405020304" pitchFamily="18" charset="0"/>
                <a:ea typeface="Times New Roman" panose="02020603050405020304" pitchFamily="18" charset="0"/>
                <a:cs typeface="Arial" panose="020B0604020202020204" pitchFamily="34" charset="0"/>
              </a:rPr>
              <a:t>nd</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line</a:t>
            </a:r>
          </a:p>
          <a:p>
            <a:pPr marL="285750" indent="-285750">
              <a:buFont typeface="Wingdings" panose="05000000000000000000" pitchFamily="2" charset="2"/>
              <a:buChar char="q"/>
            </a:pPr>
            <a:endParaRPr lang="en-IN" dirty="0">
              <a:latin typeface="Times New Roman" panose="02020603050405020304" pitchFamily="18" charset="0"/>
              <a:ea typeface="Times New Roman" panose="02020603050405020304" pitchFamily="18" charset="0"/>
              <a:cs typeface="Arial" panose="020B0604020202020204" pitchFamily="34" charset="0"/>
            </a:endParaRPr>
          </a:p>
          <a:p>
            <a:pPr marL="285750" indent="-285750">
              <a:buFont typeface="Wingdings" panose="05000000000000000000" pitchFamily="2" charset="2"/>
              <a:buChar char="q"/>
            </a:pPr>
            <a:r>
              <a:rPr lang="en-US" dirty="0">
                <a:latin typeface="Times New Roman" panose="02020603050405020304" pitchFamily="18" charset="0"/>
                <a:ea typeface="Times New Roman" panose="02020603050405020304" pitchFamily="18" charset="0"/>
                <a:cs typeface="Arial" panose="020B0604020202020204" pitchFamily="34" charset="0"/>
              </a:rPr>
              <a:t>F</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irst 16 locations are allocated to corresponding 16 display digits of 1st line. If we want to write to the 4th digit, we have to write to the 4th location in DDRAM.</a:t>
            </a:r>
          </a:p>
          <a:p>
            <a:pPr marL="285750" indent="-285750">
              <a:buFont typeface="Wingdings" panose="05000000000000000000" pitchFamily="2" charset="2"/>
              <a:buChar char="q"/>
            </a:pPr>
            <a:endParaRPr lang="en-US" dirty="0">
              <a:latin typeface="Times New Roman" panose="02020603050405020304" pitchFamily="18" charset="0"/>
              <a:ea typeface="Times New Roman" panose="02020603050405020304" pitchFamily="18" charset="0"/>
              <a:cs typeface="Arial" panose="020B0604020202020204" pitchFamily="34" charset="0"/>
            </a:endParaRPr>
          </a:p>
          <a:p>
            <a:pPr marL="285750" indent="-285750">
              <a:buFont typeface="Wingdings" panose="05000000000000000000" pitchFamily="2" charset="2"/>
              <a:buChar char="q"/>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Even though display shows 16 digits at a time, memory holds 40 characters for each line, so using shift command we can rotate the display to make all the 40 characters visible</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Times New Roman" panose="02020603050405020304" pitchFamily="18" charset="0"/>
              <a:ea typeface="Times New Roman" panose="02020603050405020304" pitchFamily="18" charset="0"/>
              <a:cs typeface="Arial" panose="020B0604020202020204" pitchFamily="34" charset="0"/>
            </a:endParaRPr>
          </a:p>
          <a:p>
            <a:pPr marL="285750" indent="-285750">
              <a:buFont typeface="Wingdings" panose="05000000000000000000" pitchFamily="2" charset="2"/>
              <a:buChar char="q"/>
            </a:pPr>
            <a:endParaRPr lang="en-IN" dirty="0"/>
          </a:p>
        </p:txBody>
      </p:sp>
      <p:pic>
        <p:nvPicPr>
          <p:cNvPr id="6146" name="Picture 2">
            <a:extLst>
              <a:ext uri="{FF2B5EF4-FFF2-40B4-BE49-F238E27FC236}">
                <a16:creationId xmlns:a16="http://schemas.microsoft.com/office/drawing/2014/main" id="{75665A55-A8EC-4701-BF87-28275A7C1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9623" y="2873830"/>
            <a:ext cx="4616450" cy="3291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5372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DAC0F9-5C43-496F-83F8-2C66ACDE5988}"/>
              </a:ext>
            </a:extLst>
          </p:cNvPr>
          <p:cNvSpPr txBox="1"/>
          <p:nvPr/>
        </p:nvSpPr>
        <p:spPr>
          <a:xfrm>
            <a:off x="1073021" y="1084785"/>
            <a:ext cx="10226350" cy="2342501"/>
          </a:xfrm>
          <a:prstGeom prst="rect">
            <a:avLst/>
          </a:prstGeom>
          <a:noFill/>
        </p:spPr>
        <p:txBody>
          <a:bodyPr wrap="square">
            <a:spAutoFit/>
          </a:bodyPr>
          <a:lstStyle/>
          <a:p>
            <a:pPr marL="285750" marR="12700" indent="-285750" algn="just">
              <a:lnSpc>
                <a:spcPct val="112000"/>
              </a:lnSpc>
              <a:buFont typeface="Wingdings" panose="05000000000000000000" pitchFamily="2" charset="2"/>
              <a:buChar char="v"/>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CGROM : character generator ROM : it contains dot/pixel patterns for every character to be displayed (pre prog rammed), in 5 x 7 mode, 7 bytes of CGROM required to produce the character on the display so CGROM is used to convert ascii code to dot patterns on display.</a:t>
            </a:r>
          </a:p>
          <a:p>
            <a:pPr marR="12700" algn="just">
              <a:lnSpc>
                <a:spcPct val="112000"/>
              </a:lnSpc>
            </a:pP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150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85750" marR="12700" indent="-285750" algn="just">
              <a:lnSpc>
                <a:spcPct val="113000"/>
              </a:lnSpc>
              <a:buFont typeface="Wingdings" panose="05000000000000000000" pitchFamily="2" charset="2"/>
              <a:buChar char="v"/>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Shift – reg’s, bit/pixel drives and refreshing logic: Shift registers used to convert CGROM parallel data to serial data (serialising), drives required to drive (on/off) the bits, refreshing logics are required to hold the display data, as the dots are displayed row by row basis continuously, like in CRT.</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88944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92B4ED9-A97D-420D-AEB9-D885A01F9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653" y="685898"/>
            <a:ext cx="7511143" cy="34271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735038-5A80-4593-BE36-1D11B5A9C05A}"/>
              </a:ext>
            </a:extLst>
          </p:cNvPr>
          <p:cNvSpPr txBox="1"/>
          <p:nvPr/>
        </p:nvSpPr>
        <p:spPr>
          <a:xfrm>
            <a:off x="1238639" y="4236298"/>
            <a:ext cx="9323614" cy="923330"/>
          </a:xfrm>
          <a:prstGeom prst="rect">
            <a:avLst/>
          </a:prstGeom>
          <a:noFill/>
        </p:spPr>
        <p:txBody>
          <a:bodyPr wrap="square">
            <a:spAutoFit/>
          </a:bodyPr>
          <a:lstStyle/>
          <a:p>
            <a:pPr marL="285750" indent="-285750">
              <a:buFont typeface="Wingdings" panose="05000000000000000000" pitchFamily="2" charset="2"/>
              <a:buChar char="Ø"/>
            </a:pPr>
            <a:r>
              <a:rPr lang="en-IN" dirty="0">
                <a:latin typeface="Times New Roman" panose="02020603050405020304" pitchFamily="18" charset="0"/>
                <a:ea typeface="Times New Roman" panose="02020603050405020304" pitchFamily="18" charset="0"/>
                <a:cs typeface="Arial" panose="020B0604020202020204" pitchFamily="34" charset="0"/>
              </a:rPr>
              <a:t>W</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hatever data we send to LCD is of two types, </a:t>
            </a:r>
          </a:p>
          <a:p>
            <a:pPr marL="742950" lvl="1" indent="-285750">
              <a:buFont typeface="Wingdings" panose="05000000000000000000" pitchFamily="2" charset="2"/>
              <a:buChar char="Ø"/>
            </a:pPr>
            <a:r>
              <a:rPr lang="en-IN" dirty="0">
                <a:latin typeface="Times New Roman" panose="02020603050405020304" pitchFamily="18" charset="0"/>
                <a:ea typeface="Times New Roman" panose="02020603050405020304" pitchFamily="18" charset="0"/>
                <a:cs typeface="Arial" panose="020B0604020202020204" pitchFamily="34" charset="0"/>
              </a:rPr>
              <a:t>C</a:t>
            </a:r>
            <a:r>
              <a:rPr lang="en-IN" dirty="0">
                <a:effectLst/>
                <a:latin typeface="Times New Roman" panose="02020603050405020304" pitchFamily="18" charset="0"/>
                <a:ea typeface="Times New Roman" panose="02020603050405020304" pitchFamily="18" charset="0"/>
                <a:cs typeface="Arial" panose="020B0604020202020204" pitchFamily="34" charset="0"/>
              </a:rPr>
              <a:t>ommand to the LCD(to configure) or </a:t>
            </a:r>
          </a:p>
          <a:p>
            <a:pPr marL="742950" lvl="1" indent="-285750">
              <a:buFont typeface="Wingdings" panose="05000000000000000000" pitchFamily="2" charset="2"/>
              <a:buChar char="Ø"/>
            </a:pPr>
            <a:r>
              <a:rPr lang="en-IN" dirty="0">
                <a:effectLst/>
                <a:latin typeface="Times New Roman" panose="02020603050405020304" pitchFamily="18" charset="0"/>
                <a:ea typeface="Times New Roman" panose="02020603050405020304" pitchFamily="18" charset="0"/>
                <a:cs typeface="Arial" panose="020B0604020202020204" pitchFamily="34" charset="0"/>
              </a:rPr>
              <a:t>ASCII code of character to be displayed on LCD (to DDRAM). </a:t>
            </a:r>
            <a:endParaRPr lang="en-IN" dirty="0"/>
          </a:p>
        </p:txBody>
      </p:sp>
    </p:spTree>
    <p:extLst>
      <p:ext uri="{BB962C8B-B14F-4D97-AF65-F5344CB8AC3E}">
        <p14:creationId xmlns:p14="http://schemas.microsoft.com/office/powerpoint/2010/main" val="2287828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72EEBD-3450-4B8B-AF88-7F7601DBD597}"/>
              </a:ext>
            </a:extLst>
          </p:cNvPr>
          <p:cNvPicPr>
            <a:picLocks noChangeAspect="1"/>
          </p:cNvPicPr>
          <p:nvPr/>
        </p:nvPicPr>
        <p:blipFill>
          <a:blip r:embed="rId2"/>
          <a:stretch>
            <a:fillRect/>
          </a:stretch>
        </p:blipFill>
        <p:spPr>
          <a:xfrm>
            <a:off x="2341984" y="306809"/>
            <a:ext cx="7259216" cy="6361849"/>
          </a:xfrm>
          <a:prstGeom prst="rect">
            <a:avLst/>
          </a:prstGeom>
        </p:spPr>
      </p:pic>
    </p:spTree>
    <p:extLst>
      <p:ext uri="{BB962C8B-B14F-4D97-AF65-F5344CB8AC3E}">
        <p14:creationId xmlns:p14="http://schemas.microsoft.com/office/powerpoint/2010/main" val="11249194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22FD2B-D847-4115-82DA-5D4D64193F41}"/>
              </a:ext>
            </a:extLst>
          </p:cNvPr>
          <p:cNvSpPr txBox="1"/>
          <p:nvPr/>
        </p:nvSpPr>
        <p:spPr>
          <a:xfrm>
            <a:off x="898787" y="1230776"/>
            <a:ext cx="6024527" cy="4704878"/>
          </a:xfrm>
          <a:prstGeom prst="rect">
            <a:avLst/>
          </a:prstGeom>
          <a:noFill/>
        </p:spPr>
        <p:txBody>
          <a:bodyPr wrap="square">
            <a:spAutoFit/>
          </a:bodyPr>
          <a:lstStyle/>
          <a:p>
            <a:pPr marL="285750" indent="-285750">
              <a:buFont typeface="Wingdings" panose="05000000000000000000" pitchFamily="2" charset="2"/>
              <a:buChar char="q"/>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RS (Register Select): 0 or 1</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14300"/>
            <a:r>
              <a:rPr lang="en-IN" sz="1800" dirty="0">
                <a:effectLst/>
                <a:latin typeface="Times New Roman" panose="02020603050405020304" pitchFamily="18" charset="0"/>
                <a:ea typeface="Times New Roman" panose="02020603050405020304" pitchFamily="18" charset="0"/>
                <a:cs typeface="Arial" panose="020B0604020202020204" pitchFamily="34" charset="0"/>
              </a:rPr>
              <a:t>0 - writing command byte into command register of LCD</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14300"/>
            <a:r>
              <a:rPr lang="en-IN" sz="1800" dirty="0">
                <a:effectLst/>
                <a:latin typeface="Times New Roman" panose="02020603050405020304" pitchFamily="18" charset="0"/>
                <a:ea typeface="Times New Roman" panose="02020603050405020304" pitchFamily="18" charset="0"/>
                <a:cs typeface="Arial" panose="020B0604020202020204" pitchFamily="34" charset="0"/>
              </a:rPr>
              <a:t>1 - writing data (ASCII code) into Data register of LCD</a:t>
            </a:r>
          </a:p>
          <a:p>
            <a:pPr marL="114300"/>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14300"/>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5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q"/>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R/W : (Read/Write) (Note: Many a times, R/W is grounded)</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52400">
              <a:tabLst>
                <a:tab pos="3683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0-	Write to LCD (Data/Command)</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52400">
              <a:tabLst>
                <a:tab pos="3683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1-	Read from the LCD</a:t>
            </a:r>
          </a:p>
          <a:p>
            <a:pPr marL="152400">
              <a:tabLst>
                <a:tab pos="368300" algn="l"/>
              </a:tabLst>
            </a:pP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6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q"/>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E (Enable) : 1 to 0 pulse</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6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42900" marR="3810" lvl="0" indent="-342900">
              <a:lnSpc>
                <a:spcPct val="97000"/>
              </a:lnSpc>
              <a:spcAft>
                <a:spcPts val="0"/>
              </a:spcAft>
              <a:buFont typeface="Symbol" panose="05050102010706020507" pitchFamily="18" charset="2"/>
              <a:buChar char="-"/>
              <a:tabLst>
                <a:tab pos="95885"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Enable is required to perform the writing/reading to LCD, E – ‘1’ (for 450nsec) &amp; then ‘0’ (High to Low Pulse)</a:t>
            </a:r>
          </a:p>
          <a:p>
            <a:pPr marL="342900" marR="3810" lvl="0" indent="-342900">
              <a:lnSpc>
                <a:spcPct val="97000"/>
              </a:lnSpc>
              <a:spcAft>
                <a:spcPts val="0"/>
              </a:spcAft>
              <a:buFont typeface="Symbol" panose="05050102010706020507" pitchFamily="18" charset="2"/>
              <a:buChar char="-"/>
              <a:tabLst>
                <a:tab pos="95885" algn="l"/>
              </a:tabLst>
            </a:pPr>
            <a:endParaRPr lang="en-IN" dirty="0">
              <a:latin typeface="Times New Roman" panose="02020603050405020304" pitchFamily="18" charset="0"/>
              <a:ea typeface="Calibri" panose="020F0502020204030204" pitchFamily="34" charset="0"/>
              <a:cs typeface="Arial" panose="020B0604020202020204" pitchFamily="34" charset="0"/>
            </a:endParaRPr>
          </a:p>
          <a:p>
            <a:pPr marL="342900" marR="3810" lvl="0" indent="-342900">
              <a:lnSpc>
                <a:spcPct val="97000"/>
              </a:lnSpc>
              <a:spcAft>
                <a:spcPts val="0"/>
              </a:spcAft>
              <a:buFont typeface="Symbol" panose="05050102010706020507" pitchFamily="18" charset="2"/>
              <a:buChar char="-"/>
              <a:tabLst>
                <a:tab pos="95885" algn="l"/>
              </a:tabLst>
            </a:pP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100"/>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85750" marR="3810" indent="-285750">
              <a:lnSpc>
                <a:spcPct val="97000"/>
              </a:lnSpc>
              <a:buFont typeface="Wingdings" panose="05000000000000000000" pitchFamily="2" charset="2"/>
              <a:buChar char="q"/>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D0-D7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It is a bidirectional data bus, used to write data/command to LCD or reading status.</a:t>
            </a: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In 4bit nibble mode, only lines D4 – D7 are used for communication.</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8194" name="Picture 2">
            <a:extLst>
              <a:ext uri="{FF2B5EF4-FFF2-40B4-BE49-F238E27FC236}">
                <a16:creationId xmlns:a16="http://schemas.microsoft.com/office/drawing/2014/main" id="{5980A900-13BC-45C9-96F9-BC239ED6F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1091" y="1230776"/>
            <a:ext cx="5257497" cy="2979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9107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C7FC865-EC9F-4520-9779-40D9E8112E05}"/>
              </a:ext>
            </a:extLst>
          </p:cNvPr>
          <p:cNvGraphicFramePr>
            <a:graphicFrameLocks noGrp="1"/>
          </p:cNvGraphicFramePr>
          <p:nvPr>
            <p:extLst>
              <p:ext uri="{D42A27DB-BD31-4B8C-83A1-F6EECF244321}">
                <p14:modId xmlns:p14="http://schemas.microsoft.com/office/powerpoint/2010/main" val="3072156810"/>
              </p:ext>
            </p:extLst>
          </p:nvPr>
        </p:nvGraphicFramePr>
        <p:xfrm>
          <a:off x="1045029" y="438540"/>
          <a:ext cx="9246636" cy="6311677"/>
        </p:xfrm>
        <a:graphic>
          <a:graphicData uri="http://schemas.openxmlformats.org/drawingml/2006/table">
            <a:tbl>
              <a:tblPr>
                <a:tableStyleId>{5C22544A-7EE6-4342-B048-85BDC9FD1C3A}</a:tableStyleId>
              </a:tblPr>
              <a:tblGrid>
                <a:gridCol w="1341296">
                  <a:extLst>
                    <a:ext uri="{9D8B030D-6E8A-4147-A177-3AD203B41FA5}">
                      <a16:colId xmlns:a16="http://schemas.microsoft.com/office/drawing/2014/main" val="2092104594"/>
                    </a:ext>
                  </a:extLst>
                </a:gridCol>
                <a:gridCol w="577410">
                  <a:extLst>
                    <a:ext uri="{9D8B030D-6E8A-4147-A177-3AD203B41FA5}">
                      <a16:colId xmlns:a16="http://schemas.microsoft.com/office/drawing/2014/main" val="2876100180"/>
                    </a:ext>
                  </a:extLst>
                </a:gridCol>
                <a:gridCol w="377786">
                  <a:extLst>
                    <a:ext uri="{9D8B030D-6E8A-4147-A177-3AD203B41FA5}">
                      <a16:colId xmlns:a16="http://schemas.microsoft.com/office/drawing/2014/main" val="4019537845"/>
                    </a:ext>
                  </a:extLst>
                </a:gridCol>
                <a:gridCol w="427061">
                  <a:extLst>
                    <a:ext uri="{9D8B030D-6E8A-4147-A177-3AD203B41FA5}">
                      <a16:colId xmlns:a16="http://schemas.microsoft.com/office/drawing/2014/main" val="2401792895"/>
                    </a:ext>
                  </a:extLst>
                </a:gridCol>
                <a:gridCol w="427061">
                  <a:extLst>
                    <a:ext uri="{9D8B030D-6E8A-4147-A177-3AD203B41FA5}">
                      <a16:colId xmlns:a16="http://schemas.microsoft.com/office/drawing/2014/main" val="1095673747"/>
                    </a:ext>
                  </a:extLst>
                </a:gridCol>
                <a:gridCol w="427061">
                  <a:extLst>
                    <a:ext uri="{9D8B030D-6E8A-4147-A177-3AD203B41FA5}">
                      <a16:colId xmlns:a16="http://schemas.microsoft.com/office/drawing/2014/main" val="2659337551"/>
                    </a:ext>
                  </a:extLst>
                </a:gridCol>
                <a:gridCol w="427061">
                  <a:extLst>
                    <a:ext uri="{9D8B030D-6E8A-4147-A177-3AD203B41FA5}">
                      <a16:colId xmlns:a16="http://schemas.microsoft.com/office/drawing/2014/main" val="1198674607"/>
                    </a:ext>
                  </a:extLst>
                </a:gridCol>
                <a:gridCol w="422728">
                  <a:extLst>
                    <a:ext uri="{9D8B030D-6E8A-4147-A177-3AD203B41FA5}">
                      <a16:colId xmlns:a16="http://schemas.microsoft.com/office/drawing/2014/main" val="663698148"/>
                    </a:ext>
                  </a:extLst>
                </a:gridCol>
                <a:gridCol w="592405">
                  <a:extLst>
                    <a:ext uri="{9D8B030D-6E8A-4147-A177-3AD203B41FA5}">
                      <a16:colId xmlns:a16="http://schemas.microsoft.com/office/drawing/2014/main" val="3329584422"/>
                    </a:ext>
                  </a:extLst>
                </a:gridCol>
                <a:gridCol w="4226767">
                  <a:extLst>
                    <a:ext uri="{9D8B030D-6E8A-4147-A177-3AD203B41FA5}">
                      <a16:colId xmlns:a16="http://schemas.microsoft.com/office/drawing/2014/main" val="29611648"/>
                    </a:ext>
                  </a:extLst>
                </a:gridCol>
              </a:tblGrid>
              <a:tr h="266301">
                <a:tc>
                  <a:txBody>
                    <a:bodyPr/>
                    <a:lstStyle/>
                    <a:p>
                      <a:pPr marL="76200"/>
                      <a:r>
                        <a:rPr lang="en-IN" sz="1200" b="1" dirty="0">
                          <a:effectLst/>
                          <a:latin typeface="Times New Roman" panose="02020603050405020304" pitchFamily="18" charset="0"/>
                          <a:cs typeface="Times New Roman" panose="02020603050405020304" pitchFamily="18" charset="0"/>
                        </a:rPr>
                        <a:t>Instruction</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algn="ctr"/>
                      <a:r>
                        <a:rPr lang="en-IN" sz="1200" b="1">
                          <a:effectLst/>
                          <a:latin typeface="Times New Roman" panose="02020603050405020304" pitchFamily="18" charset="0"/>
                          <a:cs typeface="Times New Roman" panose="02020603050405020304" pitchFamily="18" charset="0"/>
                        </a:rPr>
                        <a:t>D7</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algn="ctr"/>
                      <a:r>
                        <a:rPr lang="en-IN" sz="1200" b="1">
                          <a:effectLst/>
                          <a:latin typeface="Times New Roman" panose="02020603050405020304" pitchFamily="18" charset="0"/>
                          <a:cs typeface="Times New Roman" panose="02020603050405020304" pitchFamily="18" charset="0"/>
                        </a:rPr>
                        <a:t>D6</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algn="ctr"/>
                      <a:r>
                        <a:rPr lang="en-IN" sz="1200" b="1">
                          <a:effectLst/>
                          <a:latin typeface="Times New Roman" panose="02020603050405020304" pitchFamily="18" charset="0"/>
                          <a:cs typeface="Times New Roman" panose="02020603050405020304" pitchFamily="18" charset="0"/>
                        </a:rPr>
                        <a:t>D5</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algn="ctr"/>
                      <a:r>
                        <a:rPr lang="en-IN" sz="1200" b="1">
                          <a:effectLst/>
                          <a:latin typeface="Times New Roman" panose="02020603050405020304" pitchFamily="18" charset="0"/>
                          <a:cs typeface="Times New Roman" panose="02020603050405020304" pitchFamily="18" charset="0"/>
                        </a:rPr>
                        <a:t>D4</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algn="ctr"/>
                      <a:r>
                        <a:rPr lang="en-IN" sz="1200" b="1">
                          <a:effectLst/>
                          <a:latin typeface="Times New Roman" panose="02020603050405020304" pitchFamily="18" charset="0"/>
                          <a:cs typeface="Times New Roman" panose="02020603050405020304" pitchFamily="18" charset="0"/>
                        </a:rPr>
                        <a:t>D3</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algn="ctr"/>
                      <a:r>
                        <a:rPr lang="en-IN" sz="1200" b="1">
                          <a:effectLst/>
                          <a:latin typeface="Times New Roman" panose="02020603050405020304" pitchFamily="18" charset="0"/>
                          <a:cs typeface="Times New Roman" panose="02020603050405020304" pitchFamily="18" charset="0"/>
                        </a:rPr>
                        <a:t>D2</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algn="ctr"/>
                      <a:r>
                        <a:rPr lang="en-IN" sz="1200" b="1">
                          <a:effectLst/>
                          <a:latin typeface="Times New Roman" panose="02020603050405020304" pitchFamily="18" charset="0"/>
                          <a:cs typeface="Times New Roman" panose="02020603050405020304" pitchFamily="18" charset="0"/>
                        </a:rPr>
                        <a:t>D1</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algn="ctr"/>
                      <a:r>
                        <a:rPr lang="en-IN" sz="1200" b="1" dirty="0">
                          <a:effectLst/>
                          <a:latin typeface="Times New Roman" panose="02020603050405020304" pitchFamily="18" charset="0"/>
                          <a:cs typeface="Times New Roman" panose="02020603050405020304" pitchFamily="18" charset="0"/>
                        </a:rPr>
                        <a:t>D0</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marL="1104900"/>
                      <a:r>
                        <a:rPr lang="en-IN" sz="1200" b="1">
                          <a:effectLst/>
                          <a:latin typeface="Times New Roman" panose="02020603050405020304" pitchFamily="18" charset="0"/>
                          <a:cs typeface="Times New Roman" panose="02020603050405020304" pitchFamily="18" charset="0"/>
                        </a:rPr>
                        <a:t>Descripti</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3445762442"/>
                  </a:ext>
                </a:extLst>
              </a:tr>
              <a:tr h="219804">
                <a:tc>
                  <a:txBody>
                    <a:bodyPr/>
                    <a:lstStyle/>
                    <a:p>
                      <a:pPr marL="76200"/>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marL="1320800">
                        <a:lnSpc>
                          <a:spcPts val="1320"/>
                        </a:lnSpc>
                      </a:pPr>
                      <a:r>
                        <a:rPr lang="en-IN" sz="1200" b="1" dirty="0">
                          <a:effectLst/>
                          <a:latin typeface="Times New Roman" panose="02020603050405020304" pitchFamily="18" charset="0"/>
                          <a:cs typeface="Times New Roman" panose="02020603050405020304" pitchFamily="18" charset="0"/>
                        </a:rPr>
                        <a:t>on</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3299529932"/>
                  </a:ext>
                </a:extLst>
              </a:tr>
              <a:tr h="197941">
                <a:tc>
                  <a:txBody>
                    <a:bodyPr/>
                    <a:lstStyle/>
                    <a:p>
                      <a:pPr algn="ctr"/>
                      <a:r>
                        <a:rPr lang="en-IN" sz="1200" b="1" dirty="0">
                          <a:effectLst/>
                          <a:latin typeface="Times New Roman" panose="02020603050405020304" pitchFamily="18" charset="0"/>
                          <a:cs typeface="Times New Roman" panose="02020603050405020304" pitchFamily="18" charset="0"/>
                        </a:rPr>
                        <a:t>Clear</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algn="ctr"/>
                      <a:r>
                        <a:rPr lang="en-IN" sz="1200" b="1">
                          <a:effectLst/>
                          <a:latin typeface="Times New Roman" panose="02020603050405020304" pitchFamily="18" charset="0"/>
                          <a:cs typeface="Times New Roman" panose="02020603050405020304" pitchFamily="18" charset="0"/>
                        </a:rPr>
                        <a:t>1</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marL="38100"/>
                      <a:r>
                        <a:rPr lang="en-IN" sz="1200" b="1">
                          <a:effectLst/>
                          <a:latin typeface="Times New Roman" panose="02020603050405020304" pitchFamily="18" charset="0"/>
                          <a:cs typeface="Times New Roman" panose="02020603050405020304" pitchFamily="18" charset="0"/>
                        </a:rPr>
                        <a:t>Clears Display and returns cursor to home</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4279121548"/>
                  </a:ext>
                </a:extLst>
              </a:tr>
              <a:tr h="36741">
                <a:tc rowSpan="2">
                  <a:txBody>
                    <a:bodyPr/>
                    <a:lstStyle/>
                    <a:p>
                      <a:pPr algn="ctr"/>
                      <a:r>
                        <a:rPr lang="en-IN" sz="1200" b="1">
                          <a:effectLst/>
                          <a:latin typeface="Times New Roman" panose="02020603050405020304" pitchFamily="18" charset="0"/>
                          <a:cs typeface="Times New Roman" panose="02020603050405020304" pitchFamily="18" charset="0"/>
                        </a:rPr>
                        <a:t>display</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rowSpan="2">
                  <a:txBody>
                    <a:bodyPr/>
                    <a:lstStyle/>
                    <a:p>
                      <a:pPr marL="38100"/>
                      <a:r>
                        <a:rPr lang="en-IN" sz="1200" b="1">
                          <a:effectLst/>
                          <a:latin typeface="Times New Roman" panose="02020603050405020304" pitchFamily="18" charset="0"/>
                          <a:cs typeface="Times New Roman" panose="02020603050405020304" pitchFamily="18" charset="0"/>
                        </a:rPr>
                        <a:t>position.</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3650268446"/>
                  </a:ext>
                </a:extLst>
              </a:tr>
              <a:tr h="147417">
                <a:tc vMerge="1">
                  <a:txBody>
                    <a:bodyPr/>
                    <a:lstStyle/>
                    <a:p>
                      <a:endParaRPr lang="en-IN"/>
                    </a:p>
                  </a:txBody>
                  <a:tcPr/>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extLst>
                  <a:ext uri="{0D108BD9-81ED-4DB2-BD59-A6C34878D82A}">
                    <a16:rowId xmlns:a16="http://schemas.microsoft.com/office/drawing/2014/main" val="1442399152"/>
                  </a:ext>
                </a:extLst>
              </a:tr>
              <a:tr h="78973">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1161224763"/>
                  </a:ext>
                </a:extLst>
              </a:tr>
              <a:tr h="199130">
                <a:tc rowSpan="2">
                  <a:txBody>
                    <a:bodyPr/>
                    <a:lstStyle/>
                    <a:p>
                      <a:pPr algn="ctr"/>
                      <a:r>
                        <a:rPr lang="en-IN" sz="1200" b="1" dirty="0">
                          <a:effectLst/>
                          <a:latin typeface="Times New Roman" panose="02020603050405020304" pitchFamily="18" charset="0"/>
                          <a:cs typeface="Times New Roman" panose="02020603050405020304" pitchFamily="18" charset="0"/>
                        </a:rPr>
                        <a:t>Cursor</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3">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3">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3">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3">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3">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3">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3">
                  <a:txBody>
                    <a:bodyPr/>
                    <a:lstStyle/>
                    <a:p>
                      <a:pPr algn="ctr"/>
                      <a:r>
                        <a:rPr lang="en-IN" sz="1200" b="1">
                          <a:effectLst/>
                          <a:latin typeface="Times New Roman" panose="02020603050405020304" pitchFamily="18" charset="0"/>
                          <a:cs typeface="Times New Roman" panose="02020603050405020304" pitchFamily="18" charset="0"/>
                        </a:rPr>
                        <a:t>1</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3">
                  <a:txBody>
                    <a:bodyPr/>
                    <a:lstStyle/>
                    <a:p>
                      <a:pPr algn="ctr"/>
                      <a:r>
                        <a:rPr lang="en-IN" sz="1200" b="1">
                          <a:effectLst/>
                          <a:latin typeface="Times New Roman" panose="02020603050405020304" pitchFamily="18" charset="0"/>
                          <a:cs typeface="Times New Roman" panose="02020603050405020304" pitchFamily="18" charset="0"/>
                        </a:rPr>
                        <a:t>X</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marL="38100"/>
                      <a:r>
                        <a:rPr lang="en-IN" sz="1200" b="1">
                          <a:effectLst/>
                          <a:latin typeface="Times New Roman" panose="02020603050405020304" pitchFamily="18" charset="0"/>
                          <a:cs typeface="Times New Roman" panose="02020603050405020304" pitchFamily="18" charset="0"/>
                        </a:rPr>
                        <a:t>Returns  cursor  to  home  position.  Also</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2359602250"/>
                  </a:ext>
                </a:extLst>
              </a:tr>
              <a:tr h="36741">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rowSpan="2">
                  <a:txBody>
                    <a:bodyPr/>
                    <a:lstStyle/>
                    <a:p>
                      <a:pPr marL="38100">
                        <a:lnSpc>
                          <a:spcPts val="1365"/>
                        </a:lnSpc>
                      </a:pPr>
                      <a:r>
                        <a:rPr lang="en-IN" sz="1200" b="1">
                          <a:effectLst/>
                          <a:latin typeface="Times New Roman" panose="02020603050405020304" pitchFamily="18" charset="0"/>
                          <a:cs typeface="Times New Roman" panose="02020603050405020304" pitchFamily="18" charset="0"/>
                        </a:rPr>
                        <a:t>returns display being shifted to the original</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2576171574"/>
                  </a:ext>
                </a:extLst>
              </a:tr>
              <a:tr h="196841">
                <a:tc rowSpan="2">
                  <a:txBody>
                    <a:bodyPr/>
                    <a:lstStyle/>
                    <a:p>
                      <a:pPr algn="ctr">
                        <a:lnSpc>
                          <a:spcPts val="1370"/>
                        </a:lnSpc>
                      </a:pPr>
                      <a:r>
                        <a:rPr lang="en-IN" sz="1200" b="1">
                          <a:effectLst/>
                          <a:latin typeface="Times New Roman" panose="02020603050405020304" pitchFamily="18" charset="0"/>
                          <a:cs typeface="Times New Roman" panose="02020603050405020304" pitchFamily="18" charset="0"/>
                        </a:rPr>
                        <a:t>home</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456178731"/>
                  </a:ext>
                </a:extLst>
              </a:tr>
              <a:tr h="110562">
                <a:tc vMerge="1">
                  <a:txBody>
                    <a:bodyPr/>
                    <a:lstStyle/>
                    <a:p>
                      <a:endParaRPr lang="en-IN"/>
                    </a:p>
                  </a:txBody>
                  <a:tcPr/>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marL="38100"/>
                      <a:r>
                        <a:rPr lang="en-IN" sz="1200" b="1">
                          <a:effectLst/>
                          <a:latin typeface="Times New Roman" panose="02020603050405020304" pitchFamily="18" charset="0"/>
                          <a:cs typeface="Times New Roman" panose="02020603050405020304" pitchFamily="18" charset="0"/>
                        </a:rPr>
                        <a:t>position.</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2760633704"/>
                  </a:ext>
                </a:extLst>
              </a:tr>
              <a:tr h="110562">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extLst>
                  <a:ext uri="{0D108BD9-81ED-4DB2-BD59-A6C34878D82A}">
                    <a16:rowId xmlns:a16="http://schemas.microsoft.com/office/drawing/2014/main" val="651330227"/>
                  </a:ext>
                </a:extLst>
              </a:tr>
              <a:tr h="94768">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dirty="0">
                          <a:effectLst/>
                          <a:latin typeface="Times New Roman" panose="02020603050405020304" pitchFamily="18" charset="0"/>
                          <a:cs typeface="Times New Roman" panose="02020603050405020304" pitchFamily="18" charset="0"/>
                        </a:rPr>
                        <a:t> </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3461173573"/>
                  </a:ext>
                </a:extLst>
              </a:tr>
              <a:tr h="219804">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dirty="0">
                          <a:effectLst/>
                          <a:latin typeface="Times New Roman" panose="02020603050405020304" pitchFamily="18" charset="0"/>
                          <a:cs typeface="Times New Roman" panose="02020603050405020304" pitchFamily="18" charset="0"/>
                        </a:rPr>
                        <a:t> </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marL="38100">
                        <a:lnSpc>
                          <a:spcPts val="1325"/>
                        </a:lnSpc>
                      </a:pPr>
                      <a:r>
                        <a:rPr lang="en-IN" sz="1200" b="1">
                          <a:effectLst/>
                          <a:latin typeface="Times New Roman" panose="02020603050405020304" pitchFamily="18" charset="0"/>
                          <a:cs typeface="Times New Roman" panose="02020603050405020304" pitchFamily="18" charset="0"/>
                        </a:rPr>
                        <a:t>I/D = 0 - cursor is in decrement position.</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3948689946"/>
                  </a:ext>
                </a:extLst>
              </a:tr>
              <a:tr h="176357">
                <a:tc>
                  <a:txBody>
                    <a:bodyPr/>
                    <a:lstStyle/>
                    <a:p>
                      <a:pPr algn="ctr"/>
                      <a:r>
                        <a:rPr lang="en-IN" sz="1200" b="1">
                          <a:effectLst/>
                          <a:latin typeface="Times New Roman" panose="02020603050405020304" pitchFamily="18" charset="0"/>
                          <a:cs typeface="Times New Roman" panose="02020603050405020304" pitchFamily="18" charset="0"/>
                        </a:rPr>
                        <a:t>Entry</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marL="38100"/>
                      <a:r>
                        <a:rPr lang="en-IN" sz="1200" b="1">
                          <a:effectLst/>
                          <a:latin typeface="Times New Roman" panose="02020603050405020304" pitchFamily="18" charset="0"/>
                          <a:cs typeface="Times New Roman" panose="02020603050405020304" pitchFamily="18" charset="0"/>
                        </a:rPr>
                        <a:t>I/D = 1 - cursor is in increment position.</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4006131381"/>
                  </a:ext>
                </a:extLst>
              </a:tr>
              <a:tr h="233582">
                <a:tc>
                  <a:txBody>
                    <a:bodyPr/>
                    <a:lstStyle/>
                    <a:p>
                      <a:pPr algn="ctr"/>
                      <a:r>
                        <a:rPr lang="en-IN" sz="1200" b="1">
                          <a:effectLst/>
                          <a:latin typeface="Times New Roman" panose="02020603050405020304" pitchFamily="18" charset="0"/>
                          <a:cs typeface="Times New Roman" panose="02020603050405020304" pitchFamily="18" charset="0"/>
                        </a:rPr>
                        <a:t>mode set</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algn="ctr"/>
                      <a:r>
                        <a:rPr lang="en-IN" sz="1200" b="1" dirty="0">
                          <a:effectLst/>
                          <a:latin typeface="Times New Roman" panose="02020603050405020304" pitchFamily="18" charset="0"/>
                          <a:cs typeface="Times New Roman" panose="02020603050405020304" pitchFamily="18" charset="0"/>
                        </a:rPr>
                        <a:t>0</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algn="ctr"/>
                      <a:r>
                        <a:rPr lang="en-IN" sz="1200" b="1">
                          <a:effectLst/>
                          <a:latin typeface="Times New Roman" panose="02020603050405020304" pitchFamily="18" charset="0"/>
                          <a:cs typeface="Times New Roman" panose="02020603050405020304" pitchFamily="18" charset="0"/>
                        </a:rPr>
                        <a:t>1</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algn="ctr"/>
                      <a:r>
                        <a:rPr lang="en-IN" sz="1200" b="1">
                          <a:effectLst/>
                          <a:latin typeface="Times New Roman" panose="02020603050405020304" pitchFamily="18" charset="0"/>
                          <a:cs typeface="Times New Roman" panose="02020603050405020304" pitchFamily="18" charset="0"/>
                        </a:rPr>
                        <a:t>I/D</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algn="ctr"/>
                      <a:r>
                        <a:rPr lang="en-IN" sz="1200" b="1">
                          <a:effectLst/>
                          <a:latin typeface="Times New Roman" panose="02020603050405020304" pitchFamily="18" charset="0"/>
                          <a:cs typeface="Times New Roman" panose="02020603050405020304" pitchFamily="18" charset="0"/>
                        </a:rPr>
                        <a:t>S</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marL="38100">
                        <a:lnSpc>
                          <a:spcPts val="1365"/>
                        </a:lnSpc>
                      </a:pPr>
                      <a:r>
                        <a:rPr lang="en-IN" sz="1200" b="1">
                          <a:effectLst/>
                          <a:latin typeface="Times New Roman" panose="02020603050405020304" pitchFamily="18" charset="0"/>
                          <a:cs typeface="Times New Roman" panose="02020603050405020304" pitchFamily="18" charset="0"/>
                        </a:rPr>
                        <a:t>S = 0 - Shift is invisible.</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211256499"/>
                  </a:ext>
                </a:extLst>
              </a:tr>
              <a:tr h="233582">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marL="38100">
                        <a:lnSpc>
                          <a:spcPts val="1365"/>
                        </a:lnSpc>
                      </a:pPr>
                      <a:r>
                        <a:rPr lang="en-IN" sz="1200" b="1">
                          <a:effectLst/>
                          <a:latin typeface="Times New Roman" panose="02020603050405020304" pitchFamily="18" charset="0"/>
                          <a:cs typeface="Times New Roman" panose="02020603050405020304" pitchFamily="18" charset="0"/>
                        </a:rPr>
                        <a:t>S = 1 - Shift is visible</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3217844733"/>
                  </a:ext>
                </a:extLst>
              </a:tr>
              <a:tr h="176357">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dirty="0">
                          <a:effectLst/>
                          <a:latin typeface="Times New Roman" panose="02020603050405020304" pitchFamily="18" charset="0"/>
                          <a:cs typeface="Times New Roman" panose="02020603050405020304" pitchFamily="18" charset="0"/>
                        </a:rPr>
                        <a:t> </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1589511549"/>
                  </a:ext>
                </a:extLst>
              </a:tr>
              <a:tr h="219804">
                <a:tc rowSpan="2">
                  <a:txBody>
                    <a:bodyPr/>
                    <a:lstStyle/>
                    <a:p>
                      <a:pPr algn="ctr"/>
                      <a:r>
                        <a:rPr lang="en-IN" sz="1200" b="1">
                          <a:effectLst/>
                          <a:latin typeface="Times New Roman" panose="02020603050405020304" pitchFamily="18" charset="0"/>
                          <a:cs typeface="Times New Roman" panose="02020603050405020304" pitchFamily="18" charset="0"/>
                        </a:rPr>
                        <a:t>Display</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marL="38100">
                        <a:lnSpc>
                          <a:spcPts val="1325"/>
                        </a:lnSpc>
                      </a:pPr>
                      <a:r>
                        <a:rPr lang="en-IN" sz="1200" b="1">
                          <a:effectLst/>
                          <a:latin typeface="Times New Roman" panose="02020603050405020304" pitchFamily="18" charset="0"/>
                          <a:cs typeface="Times New Roman" panose="02020603050405020304" pitchFamily="18" charset="0"/>
                        </a:rPr>
                        <a:t>D- Display, C- Cursor, B-Blinking cursor</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1054331081"/>
                  </a:ext>
                </a:extLst>
              </a:tr>
              <a:tr h="36741">
                <a:tc vMerge="1">
                  <a:txBody>
                    <a:bodyPr/>
                    <a:lstStyle/>
                    <a:p>
                      <a:endParaRPr lang="en-IN"/>
                    </a:p>
                  </a:txBody>
                  <a:tcPr/>
                </a:tc>
                <a:tc rowSpan="2">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algn="ctr"/>
                      <a:r>
                        <a:rPr lang="en-IN" sz="1200" b="1">
                          <a:effectLst/>
                          <a:latin typeface="Times New Roman" panose="02020603050405020304" pitchFamily="18" charset="0"/>
                          <a:cs typeface="Times New Roman" panose="02020603050405020304" pitchFamily="18" charset="0"/>
                        </a:rPr>
                        <a:t>1</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algn="ctr"/>
                      <a:r>
                        <a:rPr lang="en-IN" sz="1200" b="1">
                          <a:effectLst/>
                          <a:latin typeface="Times New Roman" panose="02020603050405020304" pitchFamily="18" charset="0"/>
                          <a:cs typeface="Times New Roman" panose="02020603050405020304" pitchFamily="18" charset="0"/>
                        </a:rPr>
                        <a:t>D</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algn="ctr"/>
                      <a:r>
                        <a:rPr lang="en-IN" sz="1200" b="1">
                          <a:effectLst/>
                          <a:latin typeface="Times New Roman" panose="02020603050405020304" pitchFamily="18" charset="0"/>
                          <a:cs typeface="Times New Roman" panose="02020603050405020304" pitchFamily="18" charset="0"/>
                        </a:rPr>
                        <a:t>C</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algn="ctr"/>
                      <a:r>
                        <a:rPr lang="en-IN" sz="1200" b="1">
                          <a:effectLst/>
                          <a:latin typeface="Times New Roman" panose="02020603050405020304" pitchFamily="18" charset="0"/>
                          <a:cs typeface="Times New Roman" panose="02020603050405020304" pitchFamily="18" charset="0"/>
                        </a:rPr>
                        <a:t>B</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marL="38100"/>
                      <a:r>
                        <a:rPr lang="en-IN" sz="1200" b="1">
                          <a:effectLst/>
                          <a:latin typeface="Times New Roman" panose="02020603050405020304" pitchFamily="18" charset="0"/>
                          <a:cs typeface="Times New Roman" panose="02020603050405020304" pitchFamily="18" charset="0"/>
                        </a:rPr>
                        <a:t>0-OFF</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93242010"/>
                  </a:ext>
                </a:extLst>
              </a:tr>
              <a:tr h="147417">
                <a:tc rowSpan="2">
                  <a:txBody>
                    <a:bodyPr/>
                    <a:lstStyle/>
                    <a:p>
                      <a:pPr algn="ctr"/>
                      <a:r>
                        <a:rPr lang="en-IN" sz="1200" b="1" dirty="0">
                          <a:effectLst/>
                          <a:latin typeface="Times New Roman" panose="02020603050405020304" pitchFamily="18" charset="0"/>
                          <a:cs typeface="Times New Roman" panose="02020603050405020304" pitchFamily="18" charset="0"/>
                        </a:rPr>
                        <a:t>ON- OFF</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889927522"/>
                  </a:ext>
                </a:extLst>
              </a:tr>
              <a:tr h="94768">
                <a:tc vMerge="1">
                  <a:txBody>
                    <a:bodyPr/>
                    <a:lstStyle/>
                    <a:p>
                      <a:endParaRPr lang="en-IN"/>
                    </a:p>
                  </a:txBody>
                  <a:tcPr/>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marL="38100">
                        <a:lnSpc>
                          <a:spcPts val="1355"/>
                        </a:lnSpc>
                      </a:pPr>
                      <a:r>
                        <a:rPr lang="en-IN" sz="1200" b="1">
                          <a:effectLst/>
                          <a:latin typeface="Times New Roman" panose="02020603050405020304" pitchFamily="18" charset="0"/>
                          <a:cs typeface="Times New Roman" panose="02020603050405020304" pitchFamily="18" charset="0"/>
                        </a:rPr>
                        <a:t>1-ON</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2918991563"/>
                  </a:ext>
                </a:extLst>
              </a:tr>
              <a:tr h="167449">
                <a:tc rowSpan="2">
                  <a:txBody>
                    <a:bodyPr/>
                    <a:lstStyle/>
                    <a:p>
                      <a:pPr algn="ctr"/>
                      <a:r>
                        <a:rPr lang="en-IN" sz="1200" b="1">
                          <a:effectLst/>
                          <a:latin typeface="Times New Roman" panose="02020603050405020304" pitchFamily="18" charset="0"/>
                          <a:cs typeface="Times New Roman" panose="02020603050405020304" pitchFamily="18" charset="0"/>
                        </a:rPr>
                        <a:t>Control</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0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0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0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0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0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0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0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0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extLst>
                  <a:ext uri="{0D108BD9-81ED-4DB2-BD59-A6C34878D82A}">
                    <a16:rowId xmlns:a16="http://schemas.microsoft.com/office/drawing/2014/main" val="1896629822"/>
                  </a:ext>
                </a:extLst>
              </a:tr>
              <a:tr h="94768">
                <a:tc vMerge="1">
                  <a:txBody>
                    <a:bodyPr/>
                    <a:lstStyle/>
                    <a:p>
                      <a:endParaRPr lang="en-IN"/>
                    </a:p>
                  </a:txBody>
                  <a:tcPr/>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dirty="0">
                          <a:effectLst/>
                          <a:latin typeface="Times New Roman" panose="02020603050405020304" pitchFamily="18" charset="0"/>
                          <a:cs typeface="Times New Roman" panose="02020603050405020304" pitchFamily="18" charset="0"/>
                        </a:rPr>
                        <a:t> </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3888597941"/>
                  </a:ext>
                </a:extLst>
              </a:tr>
              <a:tr h="110562">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3070125007"/>
                  </a:ext>
                </a:extLst>
              </a:tr>
              <a:tr h="203292">
                <a:tc rowSpan="2">
                  <a:txBody>
                    <a:bodyPr/>
                    <a:lstStyle/>
                    <a:p>
                      <a:pPr algn="ctr"/>
                      <a:r>
                        <a:rPr lang="en-IN" sz="1200" b="1">
                          <a:effectLst/>
                          <a:latin typeface="Times New Roman" panose="02020603050405020304" pitchFamily="18" charset="0"/>
                          <a:cs typeface="Times New Roman" panose="02020603050405020304" pitchFamily="18" charset="0"/>
                        </a:rPr>
                        <a:t>Cursor/</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dirty="0">
                          <a:effectLst/>
                          <a:latin typeface="Times New Roman" panose="02020603050405020304" pitchFamily="18" charset="0"/>
                          <a:cs typeface="Times New Roman" panose="02020603050405020304" pitchFamily="18" charset="0"/>
                        </a:rPr>
                        <a:t> </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marL="38100"/>
                      <a:r>
                        <a:rPr lang="en-IN" sz="1200" b="1">
                          <a:effectLst/>
                          <a:latin typeface="Times New Roman" panose="02020603050405020304" pitchFamily="18" charset="0"/>
                          <a:cs typeface="Times New Roman" panose="02020603050405020304" pitchFamily="18" charset="0"/>
                        </a:rPr>
                        <a:t>S/C = 0 - Move cursor.</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523704153"/>
                  </a:ext>
                </a:extLst>
              </a:tr>
              <a:tr h="110562">
                <a:tc vMerge="1">
                  <a:txBody>
                    <a:bodyPr/>
                    <a:lstStyle/>
                    <a:p>
                      <a:endParaRPr lang="en-IN"/>
                    </a:p>
                  </a:txBody>
                  <a:tcPr/>
                </a:tc>
                <a:tc rowSpan="3">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3">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3">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3">
                  <a:txBody>
                    <a:bodyPr/>
                    <a:lstStyle/>
                    <a:p>
                      <a:pPr algn="ctr"/>
                      <a:r>
                        <a:rPr lang="en-IN" sz="1200" b="1">
                          <a:effectLst/>
                          <a:latin typeface="Times New Roman" panose="02020603050405020304" pitchFamily="18" charset="0"/>
                          <a:cs typeface="Times New Roman" panose="02020603050405020304" pitchFamily="18" charset="0"/>
                        </a:rPr>
                        <a:t>1</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3">
                  <a:txBody>
                    <a:bodyPr/>
                    <a:lstStyle/>
                    <a:p>
                      <a:pPr algn="ctr"/>
                      <a:r>
                        <a:rPr lang="en-IN" sz="1200" b="1">
                          <a:effectLst/>
                          <a:latin typeface="Times New Roman" panose="02020603050405020304" pitchFamily="18" charset="0"/>
                          <a:cs typeface="Times New Roman" panose="02020603050405020304" pitchFamily="18" charset="0"/>
                        </a:rPr>
                        <a:t>R/L</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3">
                  <a:txBody>
                    <a:bodyPr/>
                    <a:lstStyle/>
                    <a:p>
                      <a:pPr algn="ctr"/>
                      <a:r>
                        <a:rPr lang="en-IN" sz="1200" b="1">
                          <a:effectLst/>
                          <a:latin typeface="Times New Roman" panose="02020603050405020304" pitchFamily="18" charset="0"/>
                          <a:cs typeface="Times New Roman" panose="02020603050405020304" pitchFamily="18" charset="0"/>
                        </a:rPr>
                        <a:t>X</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3">
                  <a:txBody>
                    <a:bodyPr/>
                    <a:lstStyle/>
                    <a:p>
                      <a:pPr algn="ctr"/>
                      <a:r>
                        <a:rPr lang="en-IN" sz="1200" b="1">
                          <a:effectLst/>
                          <a:latin typeface="Times New Roman" panose="02020603050405020304" pitchFamily="18" charset="0"/>
                          <a:cs typeface="Times New Roman" panose="02020603050405020304" pitchFamily="18" charset="0"/>
                        </a:rPr>
                        <a:t>X</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marL="38100">
                        <a:lnSpc>
                          <a:spcPts val="1370"/>
                        </a:lnSpc>
                      </a:pPr>
                      <a:r>
                        <a:rPr lang="en-IN" sz="1200" b="1">
                          <a:effectLst/>
                          <a:latin typeface="Times New Roman" panose="02020603050405020304" pitchFamily="18" charset="0"/>
                          <a:cs typeface="Times New Roman" panose="02020603050405020304" pitchFamily="18" charset="0"/>
                        </a:rPr>
                        <a:t>S/C = 1 - Shift display.</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2711079161"/>
                  </a:ext>
                </a:extLst>
              </a:tr>
              <a:tr h="145402">
                <a:tc rowSpan="2">
                  <a:txBody>
                    <a:bodyPr/>
                    <a:lstStyle/>
                    <a:p>
                      <a:pPr algn="ctr">
                        <a:lnSpc>
                          <a:spcPts val="1365"/>
                        </a:lnSpc>
                      </a:pPr>
                      <a:r>
                        <a:rPr lang="en-IN" sz="1200" b="1">
                          <a:effectLst/>
                          <a:latin typeface="Times New Roman" panose="02020603050405020304" pitchFamily="18" charset="0"/>
                          <a:cs typeface="Times New Roman" panose="02020603050405020304" pitchFamily="18" charset="0"/>
                        </a:rPr>
                        <a:t>Display</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rowSpan="3">
                  <a:txBody>
                    <a:bodyPr/>
                    <a:lstStyle/>
                    <a:p>
                      <a:pPr algn="ctr"/>
                      <a:r>
                        <a:rPr lang="en-IN" sz="1200" b="1" dirty="0">
                          <a:effectLst/>
                          <a:latin typeface="Times New Roman" panose="02020603050405020304" pitchFamily="18" charset="0"/>
                          <a:cs typeface="Times New Roman" panose="02020603050405020304" pitchFamily="18" charset="0"/>
                        </a:rPr>
                        <a:t>S/C</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45079673"/>
                  </a:ext>
                </a:extLst>
              </a:tr>
              <a:tr h="88178">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rowSpan="3">
                  <a:txBody>
                    <a:bodyPr/>
                    <a:lstStyle/>
                    <a:p>
                      <a:pPr marL="38100"/>
                      <a:r>
                        <a:rPr lang="en-IN" sz="1200" b="1">
                          <a:effectLst/>
                          <a:latin typeface="Times New Roman" panose="02020603050405020304" pitchFamily="18" charset="0"/>
                          <a:cs typeface="Times New Roman" panose="02020603050405020304" pitchFamily="18" charset="0"/>
                        </a:rPr>
                        <a:t>R/L = 0 - Shift left.</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1519825026"/>
                  </a:ext>
                </a:extLst>
              </a:tr>
              <a:tr h="78973">
                <a:tc rowSpan="3">
                  <a:txBody>
                    <a:bodyPr/>
                    <a:lstStyle/>
                    <a:p>
                      <a:pPr algn="ctr"/>
                      <a:r>
                        <a:rPr lang="en-IN" sz="1200" b="1">
                          <a:effectLst/>
                          <a:latin typeface="Times New Roman" panose="02020603050405020304" pitchFamily="18" charset="0"/>
                          <a:cs typeface="Times New Roman" panose="02020603050405020304" pitchFamily="18" charset="0"/>
                        </a:rPr>
                        <a:t>Shift</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extLst>
                  <a:ext uri="{0D108BD9-81ED-4DB2-BD59-A6C34878D82A}">
                    <a16:rowId xmlns:a16="http://schemas.microsoft.com/office/drawing/2014/main" val="1751609869"/>
                  </a:ext>
                </a:extLst>
              </a:tr>
              <a:tr h="78973">
                <a:tc vMerge="1">
                  <a:txBody>
                    <a:bodyPr/>
                    <a:lstStyle/>
                    <a:p>
                      <a:endParaRPr lang="en-IN"/>
                    </a:p>
                  </a:txBody>
                  <a:tcPr/>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7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700" b="1" dirty="0">
                          <a:effectLst/>
                          <a:latin typeface="Times New Roman" panose="02020603050405020304" pitchFamily="18" charset="0"/>
                          <a:cs typeface="Times New Roman" panose="02020603050405020304" pitchFamily="18" charset="0"/>
                        </a:rPr>
                        <a:t> </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extLst>
                  <a:ext uri="{0D108BD9-81ED-4DB2-BD59-A6C34878D82A}">
                    <a16:rowId xmlns:a16="http://schemas.microsoft.com/office/drawing/2014/main" val="914607813"/>
                  </a:ext>
                </a:extLst>
              </a:tr>
              <a:tr h="110562">
                <a:tc vMerge="1">
                  <a:txBody>
                    <a:bodyPr/>
                    <a:lstStyle/>
                    <a:p>
                      <a:endParaRPr lang="en-IN"/>
                    </a:p>
                  </a:txBody>
                  <a:tcPr/>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marL="76200"/>
                      <a:r>
                        <a:rPr lang="en-IN" sz="1200" b="1" dirty="0">
                          <a:effectLst/>
                          <a:latin typeface="Times New Roman" panose="02020603050405020304" pitchFamily="18" charset="0"/>
                          <a:cs typeface="Times New Roman" panose="02020603050405020304" pitchFamily="18" charset="0"/>
                        </a:rPr>
                        <a:t>R/L = 1- Shift right.</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625710659"/>
                  </a:ext>
                </a:extLst>
              </a:tr>
              <a:tr h="110562">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900" b="1" dirty="0">
                          <a:effectLst/>
                          <a:latin typeface="Times New Roman" panose="02020603050405020304" pitchFamily="18" charset="0"/>
                          <a:cs typeface="Times New Roman" panose="02020603050405020304" pitchFamily="18" charset="0"/>
                        </a:rPr>
                        <a:t> </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extLst>
                  <a:ext uri="{0D108BD9-81ED-4DB2-BD59-A6C34878D82A}">
                    <a16:rowId xmlns:a16="http://schemas.microsoft.com/office/drawing/2014/main" val="2084275391"/>
                  </a:ext>
                </a:extLst>
              </a:tr>
              <a:tr h="94768">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800" b="1" dirty="0">
                          <a:effectLst/>
                          <a:latin typeface="Times New Roman" panose="02020603050405020304" pitchFamily="18" charset="0"/>
                          <a:cs typeface="Times New Roman" panose="02020603050405020304" pitchFamily="18" charset="0"/>
                        </a:rPr>
                        <a:t> </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438417183"/>
                  </a:ext>
                </a:extLst>
              </a:tr>
              <a:tr h="199130">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marL="38100"/>
                      <a:r>
                        <a:rPr lang="en-IN" sz="1200" b="1" dirty="0">
                          <a:effectLst/>
                          <a:latin typeface="Times New Roman" panose="02020603050405020304" pitchFamily="18" charset="0"/>
                          <a:cs typeface="Times New Roman" panose="02020603050405020304" pitchFamily="18" charset="0"/>
                        </a:rPr>
                        <a:t>DL = 0 - 4 bit interface.</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1092788523"/>
                  </a:ext>
                </a:extLst>
              </a:tr>
              <a:tr h="233582">
                <a:tc rowSpan="2">
                  <a:txBody>
                    <a:bodyPr/>
                    <a:lstStyle/>
                    <a:p>
                      <a:pPr algn="ctr"/>
                      <a:r>
                        <a:rPr lang="en-IN" sz="1200" b="1">
                          <a:effectLst/>
                          <a:latin typeface="Times New Roman" panose="02020603050405020304" pitchFamily="18" charset="0"/>
                          <a:cs typeface="Times New Roman" panose="02020603050405020304" pitchFamily="18" charset="0"/>
                        </a:rPr>
                        <a:t>Function</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1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marL="38100">
                        <a:lnSpc>
                          <a:spcPts val="1365"/>
                        </a:lnSpc>
                      </a:pPr>
                      <a:r>
                        <a:rPr lang="en-IN" sz="1200" b="1" dirty="0">
                          <a:effectLst/>
                          <a:latin typeface="Times New Roman" panose="02020603050405020304" pitchFamily="18" charset="0"/>
                          <a:cs typeface="Times New Roman" panose="02020603050405020304" pitchFamily="18" charset="0"/>
                        </a:rPr>
                        <a:t>DL = 1 - 8 bit interface.</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2223743980"/>
                  </a:ext>
                </a:extLst>
              </a:tr>
              <a:tr h="206025">
                <a:tc vMerge="1">
                  <a:txBody>
                    <a:bodyPr/>
                    <a:lstStyle/>
                    <a:p>
                      <a:endParaRPr lang="en-IN"/>
                    </a:p>
                  </a:txBody>
                  <a:tcPr/>
                </a:tc>
                <a:tc rowSpan="2">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algn="ctr"/>
                      <a:r>
                        <a:rPr lang="en-IN" sz="1200" b="1">
                          <a:effectLst/>
                          <a:latin typeface="Times New Roman" panose="02020603050405020304" pitchFamily="18" charset="0"/>
                          <a:cs typeface="Times New Roman" panose="02020603050405020304" pitchFamily="18" charset="0"/>
                        </a:rPr>
                        <a:t>0</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algn="ctr"/>
                      <a:r>
                        <a:rPr lang="en-IN" sz="1200" b="1">
                          <a:effectLst/>
                          <a:latin typeface="Times New Roman" panose="02020603050405020304" pitchFamily="18" charset="0"/>
                          <a:cs typeface="Times New Roman" panose="02020603050405020304" pitchFamily="18" charset="0"/>
                        </a:rPr>
                        <a:t>1</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3">
                  <a:txBody>
                    <a:bodyPr/>
                    <a:lstStyle/>
                    <a:p>
                      <a:pPr marL="50800"/>
                      <a:r>
                        <a:rPr lang="en-IN" sz="1200" b="1">
                          <a:effectLst/>
                          <a:latin typeface="Times New Roman" panose="02020603050405020304" pitchFamily="18" charset="0"/>
                          <a:cs typeface="Times New Roman" panose="02020603050405020304" pitchFamily="18" charset="0"/>
                        </a:rPr>
                        <a:t>DL</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algn="ctr"/>
                      <a:r>
                        <a:rPr lang="en-IN" sz="1200" b="1">
                          <a:effectLst/>
                          <a:latin typeface="Times New Roman" panose="02020603050405020304" pitchFamily="18" charset="0"/>
                          <a:cs typeface="Times New Roman" panose="02020603050405020304" pitchFamily="18" charset="0"/>
                        </a:rPr>
                        <a:t>N</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algn="ctr"/>
                      <a:r>
                        <a:rPr lang="en-IN" sz="1200" b="1">
                          <a:effectLst/>
                          <a:latin typeface="Times New Roman" panose="02020603050405020304" pitchFamily="18" charset="0"/>
                          <a:cs typeface="Times New Roman" panose="02020603050405020304" pitchFamily="18" charset="0"/>
                        </a:rPr>
                        <a:t>F</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algn="ctr"/>
                      <a:r>
                        <a:rPr lang="en-IN" sz="1200" b="1">
                          <a:effectLst/>
                          <a:latin typeface="Times New Roman" panose="02020603050405020304" pitchFamily="18" charset="0"/>
                          <a:cs typeface="Times New Roman" panose="02020603050405020304" pitchFamily="18" charset="0"/>
                        </a:rPr>
                        <a:t>X</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rowSpan="2">
                  <a:txBody>
                    <a:bodyPr/>
                    <a:lstStyle/>
                    <a:p>
                      <a:pPr algn="ctr"/>
                      <a:r>
                        <a:rPr lang="en-IN" sz="1200" b="1">
                          <a:effectLst/>
                          <a:latin typeface="Times New Roman" panose="02020603050405020304" pitchFamily="18" charset="0"/>
                          <a:cs typeface="Times New Roman" panose="02020603050405020304" pitchFamily="18" charset="0"/>
                        </a:rPr>
                        <a:t>X</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marL="76200">
                        <a:lnSpc>
                          <a:spcPts val="1150"/>
                        </a:lnSpc>
                      </a:pPr>
                      <a:r>
                        <a:rPr lang="en-IN" sz="1200" b="1" dirty="0">
                          <a:effectLst/>
                          <a:latin typeface="Times New Roman" panose="02020603050405020304" pitchFamily="18" charset="0"/>
                          <a:cs typeface="Times New Roman" panose="02020603050405020304" pitchFamily="18" charset="0"/>
                        </a:rPr>
                        <a:t>N = 0 - 1/8 or 1/11 Duty (1 line).</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2391917754"/>
                  </a:ext>
                </a:extLst>
              </a:tr>
              <a:tr h="36741">
                <a:tc rowSpan="2">
                  <a:txBody>
                    <a:bodyPr/>
                    <a:lstStyle/>
                    <a:p>
                      <a:pPr algn="ctr">
                        <a:lnSpc>
                          <a:spcPts val="1320"/>
                        </a:lnSpc>
                      </a:pPr>
                      <a:r>
                        <a:rPr lang="en-IN" sz="1200" b="1">
                          <a:effectLst/>
                          <a:latin typeface="Times New Roman" panose="02020603050405020304" pitchFamily="18" charset="0"/>
                          <a:cs typeface="Times New Roman" panose="02020603050405020304" pitchFamily="18" charset="0"/>
                        </a:rPr>
                        <a:t>Set</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rowSpan="2">
                  <a:txBody>
                    <a:bodyPr/>
                    <a:lstStyle/>
                    <a:p>
                      <a:pPr marL="76200"/>
                      <a:r>
                        <a:rPr lang="en-IN" sz="1200" b="1" dirty="0">
                          <a:effectLst/>
                          <a:latin typeface="Times New Roman" panose="02020603050405020304" pitchFamily="18" charset="0"/>
                          <a:cs typeface="Times New Roman" panose="02020603050405020304" pitchFamily="18" charset="0"/>
                        </a:rPr>
                        <a:t>N = 1 - 1/16 Duty (2 lines).</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197985548"/>
                  </a:ext>
                </a:extLst>
              </a:tr>
              <a:tr h="183064">
                <a:tc vMerge="1">
                  <a:txBody>
                    <a:bodyPr/>
                    <a:lstStyle/>
                    <a:p>
                      <a:endParaRPr lang="en-IN"/>
                    </a:p>
                  </a:txBody>
                  <a:tcPr/>
                </a:tc>
                <a:tc>
                  <a:txBody>
                    <a:bodyPr/>
                    <a:lstStyle/>
                    <a:p>
                      <a:r>
                        <a:rPr lang="en-IN" sz="10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0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0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tc>
                  <a:txBody>
                    <a:bodyPr/>
                    <a:lstStyle/>
                    <a:p>
                      <a:r>
                        <a:rPr lang="en-IN" sz="10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0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0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000" b="1" dirty="0">
                          <a:effectLst/>
                          <a:latin typeface="Times New Roman" panose="02020603050405020304" pitchFamily="18" charset="0"/>
                          <a:cs typeface="Times New Roman" panose="02020603050405020304" pitchFamily="18" charset="0"/>
                        </a:rPr>
                        <a:t> </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extLst>
                  <a:ext uri="{0D108BD9-81ED-4DB2-BD59-A6C34878D82A}">
                    <a16:rowId xmlns:a16="http://schemas.microsoft.com/office/drawing/2014/main" val="1332373730"/>
                  </a:ext>
                </a:extLst>
              </a:tr>
              <a:tr h="176357">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marL="76200"/>
                      <a:r>
                        <a:rPr lang="en-IN" sz="1200" b="1" dirty="0">
                          <a:effectLst/>
                          <a:latin typeface="Times New Roman" panose="02020603050405020304" pitchFamily="18" charset="0"/>
                          <a:cs typeface="Times New Roman" panose="02020603050405020304" pitchFamily="18" charset="0"/>
                        </a:rPr>
                        <a:t>F = 0 - 5x7 dots.</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3503903396"/>
                  </a:ext>
                </a:extLst>
              </a:tr>
              <a:tr h="176357">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1200" b="1">
                          <a:effectLst/>
                          <a:latin typeface="Times New Roman" panose="02020603050405020304" pitchFamily="18" charset="0"/>
                          <a:cs typeface="Times New Roman" panose="02020603050405020304" pitchFamily="18" charset="0"/>
                        </a:rPr>
                        <a:t> </a:t>
                      </a:r>
                      <a:endParaRPr lang="en-IN" sz="105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pPr marL="76200"/>
                      <a:r>
                        <a:rPr lang="en-IN" sz="1200" b="1" dirty="0">
                          <a:effectLst/>
                          <a:latin typeface="Times New Roman" panose="02020603050405020304" pitchFamily="18" charset="0"/>
                          <a:cs typeface="Times New Roman" panose="02020603050405020304" pitchFamily="18" charset="0"/>
                        </a:rPr>
                        <a:t>F = 1 - 5x10 dots.</a:t>
                      </a:r>
                      <a:endParaRPr lang="en-IN" sz="105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505348730"/>
                  </a:ext>
                </a:extLst>
              </a:tr>
              <a:tr h="94768">
                <a:tc>
                  <a:txBody>
                    <a:bodyPr/>
                    <a:lstStyle/>
                    <a:p>
                      <a:r>
                        <a:rPr lang="en-IN" sz="600" b="1">
                          <a:effectLst/>
                          <a:latin typeface="Times New Roman" panose="02020603050405020304" pitchFamily="18" charset="0"/>
                          <a:cs typeface="Times New Roman" panose="02020603050405020304" pitchFamily="18" charset="0"/>
                        </a:rPr>
                        <a:t> </a:t>
                      </a:r>
                      <a:endParaRPr lang="en-IN" sz="90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600" b="1">
                          <a:effectLst/>
                          <a:latin typeface="Times New Roman" panose="02020603050405020304" pitchFamily="18" charset="0"/>
                          <a:cs typeface="Times New Roman" panose="02020603050405020304" pitchFamily="18" charset="0"/>
                        </a:rPr>
                        <a:t> </a:t>
                      </a:r>
                      <a:endParaRPr lang="en-IN" sz="90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600" b="1">
                          <a:effectLst/>
                          <a:latin typeface="Times New Roman" panose="02020603050405020304" pitchFamily="18" charset="0"/>
                          <a:cs typeface="Times New Roman" panose="02020603050405020304" pitchFamily="18" charset="0"/>
                        </a:rPr>
                        <a:t> </a:t>
                      </a:r>
                      <a:endParaRPr lang="en-IN" sz="90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600" b="1">
                          <a:effectLst/>
                          <a:latin typeface="Times New Roman" panose="02020603050405020304" pitchFamily="18" charset="0"/>
                          <a:cs typeface="Times New Roman" panose="02020603050405020304" pitchFamily="18" charset="0"/>
                        </a:rPr>
                        <a:t> </a:t>
                      </a:r>
                      <a:endParaRPr lang="en-IN" sz="90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600" b="1">
                          <a:effectLst/>
                          <a:latin typeface="Times New Roman" panose="02020603050405020304" pitchFamily="18" charset="0"/>
                          <a:cs typeface="Times New Roman" panose="02020603050405020304" pitchFamily="18" charset="0"/>
                        </a:rPr>
                        <a:t> </a:t>
                      </a:r>
                      <a:endParaRPr lang="en-IN" sz="90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600" b="1">
                          <a:effectLst/>
                          <a:latin typeface="Times New Roman" panose="02020603050405020304" pitchFamily="18" charset="0"/>
                          <a:cs typeface="Times New Roman" panose="02020603050405020304" pitchFamily="18" charset="0"/>
                        </a:rPr>
                        <a:t> </a:t>
                      </a:r>
                      <a:endParaRPr lang="en-IN" sz="90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600" b="1">
                          <a:effectLst/>
                          <a:latin typeface="Times New Roman" panose="02020603050405020304" pitchFamily="18" charset="0"/>
                          <a:cs typeface="Times New Roman" panose="02020603050405020304" pitchFamily="18" charset="0"/>
                        </a:rPr>
                        <a:t> </a:t>
                      </a:r>
                      <a:endParaRPr lang="en-IN" sz="90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600" b="1">
                          <a:effectLst/>
                          <a:latin typeface="Times New Roman" panose="02020603050405020304" pitchFamily="18" charset="0"/>
                          <a:cs typeface="Times New Roman" panose="02020603050405020304" pitchFamily="18" charset="0"/>
                        </a:rPr>
                        <a:t> </a:t>
                      </a:r>
                      <a:endParaRPr lang="en-IN" sz="90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600" b="1">
                          <a:effectLst/>
                          <a:latin typeface="Times New Roman" panose="02020603050405020304" pitchFamily="18" charset="0"/>
                          <a:cs typeface="Times New Roman" panose="02020603050405020304" pitchFamily="18" charset="0"/>
                        </a:rPr>
                        <a:t> </a:t>
                      </a:r>
                      <a:endParaRPr lang="en-IN" sz="90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tc>
                  <a:txBody>
                    <a:bodyPr/>
                    <a:lstStyle/>
                    <a:p>
                      <a:r>
                        <a:rPr lang="en-IN" sz="600" b="1" dirty="0">
                          <a:effectLst/>
                          <a:latin typeface="Times New Roman" panose="02020603050405020304" pitchFamily="18" charset="0"/>
                          <a:cs typeface="Times New Roman" panose="02020603050405020304" pitchFamily="18" charset="0"/>
                        </a:rPr>
                        <a:t> </a:t>
                      </a:r>
                      <a:endParaRPr lang="en-IN" sz="9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2473072282"/>
                  </a:ext>
                </a:extLst>
              </a:tr>
            </a:tbl>
          </a:graphicData>
        </a:graphic>
      </p:graphicFrame>
      <p:sp>
        <p:nvSpPr>
          <p:cNvPr id="6" name="TextBox 5">
            <a:extLst>
              <a:ext uri="{FF2B5EF4-FFF2-40B4-BE49-F238E27FC236}">
                <a16:creationId xmlns:a16="http://schemas.microsoft.com/office/drawing/2014/main" id="{31A4737C-39B6-4466-B60A-C4544A3A6128}"/>
              </a:ext>
            </a:extLst>
          </p:cNvPr>
          <p:cNvSpPr txBox="1"/>
          <p:nvPr/>
        </p:nvSpPr>
        <p:spPr>
          <a:xfrm>
            <a:off x="772108" y="107783"/>
            <a:ext cx="6116216" cy="369332"/>
          </a:xfrm>
          <a:prstGeom prst="rect">
            <a:avLst/>
          </a:prstGeom>
          <a:noFill/>
        </p:spPr>
        <p:txBody>
          <a:bodyPr wrap="square">
            <a:spAutoFit/>
          </a:bodyPr>
          <a:lstStyle/>
          <a:p>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LCD Command Table</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660619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294679-7EDA-4751-85CC-6B8C84926CB3}"/>
              </a:ext>
            </a:extLst>
          </p:cNvPr>
          <p:cNvSpPr txBox="1"/>
          <p:nvPr/>
        </p:nvSpPr>
        <p:spPr>
          <a:xfrm>
            <a:off x="842865" y="1567544"/>
            <a:ext cx="10506270" cy="3332387"/>
          </a:xfrm>
          <a:prstGeom prst="rect">
            <a:avLst/>
          </a:prstGeom>
          <a:noFill/>
        </p:spPr>
        <p:txBody>
          <a:bodyPr wrap="square">
            <a:spAutoFit/>
          </a:bodyPr>
          <a:lstStyle/>
          <a:p>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Two steps are involved,</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85"/>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330200" lvl="0" indent="-342900">
              <a:lnSpc>
                <a:spcPct val="97000"/>
              </a:lnSpc>
              <a:spcAft>
                <a:spcPts val="0"/>
              </a:spcAft>
              <a:buFont typeface="+mj-lt"/>
              <a:buAutoNum type="arabicPeriod"/>
              <a:tabLst>
                <a:tab pos="35560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Configure the LCD for different parameters/settings, by writing series of commands (command bytes) like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35"/>
              </a:lnSpc>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buFont typeface="Wingdings" panose="05000000000000000000" pitchFamily="2" charset="2"/>
              <a:buChar char=""/>
              <a:tabLst>
                <a:tab pos="120650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Function set command(0x28)</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15"/>
              </a:lnSpc>
            </a:pPr>
            <a:r>
              <a:rPr lang="en-IN" sz="2000" dirty="0">
                <a:effectLst/>
                <a:latin typeface="Times New Roman" panose="02020603050405020304" pitchFamily="18" charset="0"/>
                <a:ea typeface="Symbol" panose="05050102010706020507" pitchFamily="18" charset="2"/>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buFont typeface="Wingdings" panose="05000000000000000000" pitchFamily="2" charset="2"/>
              <a:buChar char=""/>
              <a:tabLst>
                <a:tab pos="120650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Display On command(0x0E)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15"/>
              </a:lnSpc>
            </a:pPr>
            <a:r>
              <a:rPr lang="en-IN" sz="2000" dirty="0">
                <a:effectLst/>
                <a:latin typeface="Times New Roman" panose="02020603050405020304" pitchFamily="18" charset="0"/>
                <a:ea typeface="Symbol" panose="05050102010706020507" pitchFamily="18" charset="2"/>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buFont typeface="Wingdings" panose="05000000000000000000" pitchFamily="2" charset="2"/>
              <a:buChar char=""/>
              <a:tabLst>
                <a:tab pos="120650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Clear display (0x01)</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1500"/>
              </a:lnSpc>
            </a:pPr>
            <a:r>
              <a:rPr lang="en-IN" sz="2000" dirty="0">
                <a:effectLst/>
                <a:latin typeface="Times New Roman" panose="02020603050405020304" pitchFamily="18" charset="0"/>
                <a:ea typeface="Symbol" panose="05050102010706020507" pitchFamily="18" charset="2"/>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330200" lvl="0" indent="-342900" algn="just">
              <a:lnSpc>
                <a:spcPct val="98000"/>
              </a:lnSpc>
              <a:spcAft>
                <a:spcPts val="0"/>
              </a:spcAft>
              <a:buFont typeface="+mj-lt"/>
              <a:buAutoNum type="arabicPeriod"/>
              <a:tabLst>
                <a:tab pos="35560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Writing actual string data to LCD, character by character, (by default characters are displayed from line1 first column position, we can issue DDRAM address command - 0x80 + char </a:t>
            </a:r>
            <a:r>
              <a:rPr lang="en-IN" sz="2000" dirty="0" err="1">
                <a:effectLst/>
                <a:latin typeface="Times New Roman" panose="02020603050405020304" pitchFamily="18" charset="0"/>
                <a:ea typeface="Times New Roman" panose="02020603050405020304" pitchFamily="18" charset="0"/>
                <a:cs typeface="Times New Roman" panose="02020603050405020304" pitchFamily="18" charset="0"/>
              </a:rPr>
              <a:t>pos</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for first line, 0xc0 + char </a:t>
            </a:r>
            <a:r>
              <a:rPr lang="en-IN" sz="2000" dirty="0" err="1">
                <a:effectLst/>
                <a:latin typeface="Times New Roman" panose="02020603050405020304" pitchFamily="18" charset="0"/>
                <a:ea typeface="Times New Roman" panose="02020603050405020304" pitchFamily="18" charset="0"/>
                <a:cs typeface="Times New Roman" panose="02020603050405020304" pitchFamily="18" charset="0"/>
              </a:rPr>
              <a:t>pos</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for second line,0x94+char </a:t>
            </a:r>
            <a:r>
              <a:rPr lang="en-IN" sz="2000" dirty="0" err="1">
                <a:effectLst/>
                <a:latin typeface="Times New Roman" panose="02020603050405020304" pitchFamily="18" charset="0"/>
                <a:ea typeface="Times New Roman" panose="02020603050405020304" pitchFamily="18" charset="0"/>
                <a:cs typeface="Times New Roman" panose="02020603050405020304" pitchFamily="18" charset="0"/>
              </a:rPr>
              <a:t>pos</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for third line, 0xD4+char </a:t>
            </a:r>
            <a:r>
              <a:rPr lang="en-IN" sz="2000" dirty="0" err="1">
                <a:effectLst/>
                <a:latin typeface="Times New Roman" panose="02020603050405020304" pitchFamily="18" charset="0"/>
                <a:ea typeface="Times New Roman" panose="02020603050405020304" pitchFamily="18" charset="0"/>
                <a:cs typeface="Times New Roman" panose="02020603050405020304" pitchFamily="18" charset="0"/>
              </a:rPr>
              <a:t>pos</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for fourth line).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DFE8319B-2CB2-41ED-93B0-3A602564976E}"/>
              </a:ext>
            </a:extLst>
          </p:cNvPr>
          <p:cNvSpPr txBox="1"/>
          <p:nvPr/>
        </p:nvSpPr>
        <p:spPr>
          <a:xfrm>
            <a:off x="970385" y="829166"/>
            <a:ext cx="9311950" cy="400110"/>
          </a:xfrm>
          <a:prstGeom prst="rect">
            <a:avLst/>
          </a:prstGeom>
          <a:noFill/>
        </p:spPr>
        <p:txBody>
          <a:bodyPr wrap="square">
            <a:spAutoFit/>
          </a:bodyPr>
          <a:lstStyle/>
          <a:p>
            <a:r>
              <a:rPr lang="en-IN" sz="2000" b="1" dirty="0">
                <a:effectLst/>
                <a:latin typeface="Times New Roman" panose="02020603050405020304" pitchFamily="18" charset="0"/>
                <a:ea typeface="Times New Roman" panose="02020603050405020304" pitchFamily="18" charset="0"/>
                <a:cs typeface="Arial" panose="020B0604020202020204" pitchFamily="34" charset="0"/>
              </a:rPr>
              <a:t>Embedded software / Driver Program for 4 x 20 alphanumeric LCD</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167516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889436-2C92-43BE-B634-2EC02155FF52}"/>
              </a:ext>
            </a:extLst>
          </p:cNvPr>
          <p:cNvSpPr txBox="1"/>
          <p:nvPr/>
        </p:nvSpPr>
        <p:spPr>
          <a:xfrm>
            <a:off x="912068" y="987341"/>
            <a:ext cx="6116216" cy="4398127"/>
          </a:xfrm>
          <a:prstGeom prst="rect">
            <a:avLst/>
          </a:prstGeom>
          <a:noFill/>
        </p:spPr>
        <p:txBody>
          <a:bodyPr wrap="square">
            <a:spAutoFit/>
          </a:bodyPr>
          <a:lstStyle/>
          <a:p>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//Alpha-numeric LCD Interface (4Lines,20characters)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//Connected in 4bit nibble mode</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8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R="2353310">
              <a:lnSpc>
                <a:spcPct val="105000"/>
              </a:lnSpc>
            </a:pP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//LCD </a:t>
            </a:r>
            <a:r>
              <a:rPr lang="en-IN" sz="1800" i="1" dirty="0" err="1">
                <a:effectLst/>
                <a:latin typeface="Times New Roman" panose="02020603050405020304" pitchFamily="18" charset="0"/>
                <a:ea typeface="Times New Roman" panose="02020603050405020304" pitchFamily="18" charset="0"/>
                <a:cs typeface="Arial" panose="020B0604020202020204" pitchFamily="34" charset="0"/>
              </a:rPr>
              <a:t>handshaking:RS</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-&gt;P0.20,EN-&gt;P0.25 ,R/W -</a:t>
            </a:r>
            <a:r>
              <a:rPr lang="en-IN" sz="1800" i="1" dirty="0" err="1">
                <a:effectLst/>
                <a:latin typeface="Times New Roman" panose="02020603050405020304" pitchFamily="18" charset="0"/>
                <a:ea typeface="Times New Roman" panose="02020603050405020304" pitchFamily="18" charset="0"/>
                <a:cs typeface="Arial" panose="020B0604020202020204" pitchFamily="34" charset="0"/>
              </a:rPr>
              <a:t>Gnd</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a:t>
            </a:r>
          </a:p>
          <a:p>
            <a:pPr marR="2353310">
              <a:lnSpc>
                <a:spcPct val="105000"/>
              </a:lnSpc>
            </a:pP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//LCD data:D4,D5,D6,D7 -&gt; P0.16,P0.17,P0.18,P0.19</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135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#include &lt;lpc214x.h&gt;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#define PLOCK 0x00000400</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#define LED_OFF (IO0SET = 1U &lt;&lt; 31)</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3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#define LED_ON (IO0CLR = 1U &lt;&lt; 31)</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#define RS_ON (IO0SET = 1U &lt;&lt; 20)</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#define RS_OFF (IO0CLR = 1U &lt;&lt; 20)</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#define EN_ON (IO1SET = 1U &lt;&lt; 25)</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#define EN_OFF (IO1CLR = 1U &lt;&lt; 25)</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1430"/>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ECE952A9-FBA0-4341-8746-D172F0B6E36B}"/>
              </a:ext>
            </a:extLst>
          </p:cNvPr>
          <p:cNvSpPr txBox="1"/>
          <p:nvPr/>
        </p:nvSpPr>
        <p:spPr>
          <a:xfrm>
            <a:off x="5754655" y="1799672"/>
            <a:ext cx="6116216" cy="3706527"/>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void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SystemInit</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(void);</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8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R="2023110"/>
            <a:r>
              <a:rPr lang="en-IN" sz="1800" dirty="0">
                <a:effectLst/>
                <a:latin typeface="Times New Roman" panose="02020603050405020304" pitchFamily="18" charset="0"/>
                <a:ea typeface="Times New Roman" panose="02020603050405020304" pitchFamily="18" charset="0"/>
                <a:cs typeface="Arial" panose="020B0604020202020204" pitchFamily="34" charset="0"/>
              </a:rPr>
              <a:t>static void delay_ms(unsigned int j);</a:t>
            </a:r>
          </a:p>
          <a:p>
            <a:pPr marR="2023110"/>
            <a:r>
              <a:rPr lang="en-IN" sz="1800" dirty="0">
                <a:effectLst/>
                <a:latin typeface="Times New Roman" panose="02020603050405020304" pitchFamily="18" charset="0"/>
                <a:ea typeface="Times New Roman" panose="02020603050405020304" pitchFamily="18" charset="0"/>
                <a:cs typeface="Arial" panose="020B0604020202020204" pitchFamily="34" charset="0"/>
              </a:rPr>
              <a:t>//millisecond delay static void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delay_us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(unsigned int count);</a:t>
            </a:r>
          </a:p>
          <a:p>
            <a:pPr marR="2023110"/>
            <a:r>
              <a:rPr lang="en-IN" sz="1800" dirty="0">
                <a:effectLst/>
                <a:latin typeface="Times New Roman" panose="02020603050405020304" pitchFamily="18" charset="0"/>
                <a:ea typeface="Times New Roman" panose="02020603050405020304" pitchFamily="18" charset="0"/>
                <a:cs typeface="Arial" panose="020B0604020202020204" pitchFamily="34" charset="0"/>
              </a:rPr>
              <a:t>//microsecond delay </a:t>
            </a:r>
          </a:p>
          <a:p>
            <a:pPr marR="2023110"/>
            <a:r>
              <a:rPr lang="en-IN" sz="1800" dirty="0">
                <a:effectLst/>
                <a:latin typeface="Times New Roman" panose="02020603050405020304" pitchFamily="18" charset="0"/>
                <a:ea typeface="Times New Roman" panose="02020603050405020304" pitchFamily="18" charset="0"/>
                <a:cs typeface="Arial" panose="020B0604020202020204" pitchFamily="34" charset="0"/>
              </a:rPr>
              <a:t>static void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LCD_SendCmdSignals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(void); </a:t>
            </a:r>
          </a:p>
          <a:p>
            <a:pPr marR="2023110"/>
            <a:r>
              <a:rPr lang="en-IN" sz="1800" dirty="0">
                <a:effectLst/>
                <a:latin typeface="Times New Roman" panose="02020603050405020304" pitchFamily="18" charset="0"/>
                <a:ea typeface="Times New Roman" panose="02020603050405020304" pitchFamily="18" charset="0"/>
                <a:cs typeface="Arial" panose="020B0604020202020204" pitchFamily="34" charset="0"/>
              </a:rPr>
              <a:t>static void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LCD_SendDataSignals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(void);</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3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static void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LCD_SendHigherNibble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(unsigned char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dataByte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static void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LCD_CmdWrite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unsigned char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cmdByte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static void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LCD_DataWrite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unsigned char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dataByte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3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static void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LCD_Reset</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(void);</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static void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LCD_Init</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(void);</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void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LCD_DisplayString</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const</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char *ptr_stringPointer_u8);</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853922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BC8B67-041B-4F74-8F18-D07A1D555138}"/>
              </a:ext>
            </a:extLst>
          </p:cNvPr>
          <p:cNvSpPr txBox="1"/>
          <p:nvPr/>
        </p:nvSpPr>
        <p:spPr>
          <a:xfrm>
            <a:off x="1101013" y="1033406"/>
            <a:ext cx="9563877" cy="4772525"/>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int main()</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159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SystemInit</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15900"/>
            <a:r>
              <a:rPr lang="en-IN" sz="1800" dirty="0">
                <a:effectLst/>
                <a:latin typeface="Times New Roman" panose="02020603050405020304" pitchFamily="18" charset="0"/>
                <a:ea typeface="Times New Roman" panose="02020603050405020304" pitchFamily="18" charset="0"/>
                <a:cs typeface="Arial" panose="020B0604020202020204" pitchFamily="34" charset="0"/>
              </a:rPr>
              <a:t>IO0DIR |= 1U &lt;&lt; 31 | 0x00FF0000 ; </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to set P0.16 to P0.23 as o/</a:t>
            </a:r>
            <a:r>
              <a:rPr lang="en-IN" sz="1800" i="1" dirty="0" err="1">
                <a:effectLst/>
                <a:latin typeface="Times New Roman" panose="02020603050405020304" pitchFamily="18" charset="0"/>
                <a:ea typeface="Times New Roman" panose="02020603050405020304" pitchFamily="18" charset="0"/>
                <a:cs typeface="Arial" panose="020B0604020202020204" pitchFamily="34" charset="0"/>
              </a:rPr>
              <a:t>ps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15900">
              <a:tabLst>
                <a:tab pos="24638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IO1DIR |= 1U &lt;&lt; 25;</a:t>
            </a: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to set P1.25 as o/p used for EN</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Arial" panose="020B0604020202020204" pitchFamily="34" charset="0"/>
              <a:buChar char="//"/>
              <a:tabLst>
                <a:tab pos="2590800" algn="l"/>
              </a:tabLst>
            </a:pP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make D7 Led on off for testing</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85"/>
              </a:lnSpc>
            </a:pP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15900" marR="2239010">
              <a:lnSpc>
                <a:spcPct val="105000"/>
              </a:lnSpc>
              <a:spcAft>
                <a:spcPts val="0"/>
              </a:spcAf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LED_ON; delay_ms(500);</a:t>
            </a:r>
          </a:p>
          <a:p>
            <a:pPr marL="215900" marR="2239010">
              <a:lnSpc>
                <a:spcPct val="105000"/>
              </a:lnSpc>
              <a:spcAft>
                <a:spcPts val="0"/>
              </a:spcAft>
            </a:pP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LED_OFF;delay_ms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(500); </a:t>
            </a:r>
          </a:p>
          <a:p>
            <a:pPr marL="215900" marR="2239010">
              <a:lnSpc>
                <a:spcPct val="105000"/>
              </a:lnSpc>
              <a:spcAft>
                <a:spcPts val="0"/>
              </a:spcAft>
            </a:pP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LCD_Reset</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5"/>
              </a:lnSpc>
            </a:pP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15900" marR="4563110" indent="1270">
              <a:lnSpc>
                <a:spcPct val="105000"/>
              </a:lnSpc>
              <a:spcAft>
                <a:spcPts val="0"/>
              </a:spcAft>
            </a:pP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LCD_Init</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delay_ms(100);</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10"/>
              </a:lnSpc>
            </a:pP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215900" marR="1096010" indent="1270">
              <a:lnSpc>
                <a:spcPct val="100000"/>
              </a:lnSpc>
              <a:spcAft>
                <a:spcPts val="0"/>
              </a:spcAft>
            </a:pP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LCD_CmdWrite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(0x80);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LCD_DisplayString</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("RV College Of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Engrng</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LCD_CmdWrite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(0xc0);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LCD_DisplayString</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Computer Science");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LCD_CmdWrite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(0x94);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LCD_DisplayString</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4th Semester"); </a:t>
            </a:r>
          </a:p>
          <a:p>
            <a:pPr marL="215900" marR="1096010" indent="1270">
              <a:lnSpc>
                <a:spcPct val="100000"/>
              </a:lnSpc>
              <a:spcAft>
                <a:spcPts val="0"/>
              </a:spcAft>
            </a:pP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LCD_CmdWrite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(0xD4);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LCD_DisplayString</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C Section"); </a:t>
            </a:r>
          </a:p>
          <a:p>
            <a:pPr marL="215900" marR="1096010" indent="1270">
              <a:lnSpc>
                <a:spcPct val="100000"/>
              </a:lnSpc>
              <a:spcAft>
                <a:spcPts val="0"/>
              </a:spcAf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while(1);</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140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00681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5A5226D-D527-4866-8101-64DF50D4448F}"/>
              </a:ext>
            </a:extLst>
          </p:cNvPr>
          <p:cNvSpPr txBox="1"/>
          <p:nvPr/>
        </p:nvSpPr>
        <p:spPr>
          <a:xfrm>
            <a:off x="772109" y="716401"/>
            <a:ext cx="6116216" cy="2308774"/>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static void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LCD_CmdWrite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unsigned char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cmdByte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524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LCD_SendHigherNibble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cmdByte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905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LCD_SendCmdSignals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905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cmdByte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cmdByte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&lt;&lt; 4;</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905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LCD_SendHigherNibble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cmdByte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905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LCD_SendCmdSignals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354FD3CF-97B3-460D-B32D-19ACEE3713EF}"/>
              </a:ext>
            </a:extLst>
          </p:cNvPr>
          <p:cNvSpPr txBox="1"/>
          <p:nvPr/>
        </p:nvSpPr>
        <p:spPr>
          <a:xfrm>
            <a:off x="902737" y="3207675"/>
            <a:ext cx="6116216" cy="2308774"/>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static void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LCD_DataWrite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unsigned char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dataByte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905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LCD_SendHigherNibble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dataByte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905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LCD_SendDataSignals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905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dataByte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dataByte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&lt;&lt; 4;</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905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LCD_SendHigherNibble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dataByte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905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LCD_SendDataSignals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4FFBD83F-5383-4DA6-B01D-BB456E806E44}"/>
              </a:ext>
            </a:extLst>
          </p:cNvPr>
          <p:cNvSpPr txBox="1"/>
          <p:nvPr/>
        </p:nvSpPr>
        <p:spPr>
          <a:xfrm>
            <a:off x="6096000" y="716401"/>
            <a:ext cx="6116216" cy="4525213"/>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static void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LCD_SendHigherNibble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(unsigned char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dataByte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14300"/>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//send the D7,6,5,D4(</a:t>
            </a:r>
            <a:r>
              <a:rPr lang="en-IN" sz="1800" i="1" dirty="0" err="1">
                <a:effectLst/>
                <a:latin typeface="Times New Roman" panose="02020603050405020304" pitchFamily="18" charset="0"/>
                <a:ea typeface="Times New Roman" panose="02020603050405020304" pitchFamily="18" charset="0"/>
                <a:cs typeface="Arial" panose="020B0604020202020204" pitchFamily="34" charset="0"/>
              </a:rPr>
              <a:t>uppernibble</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to P0.16 to P0.19</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52400"/>
            <a:r>
              <a:rPr lang="en-IN" sz="1800" dirty="0">
                <a:effectLst/>
                <a:latin typeface="Times New Roman" panose="02020603050405020304" pitchFamily="18" charset="0"/>
                <a:ea typeface="Times New Roman" panose="02020603050405020304" pitchFamily="18" charset="0"/>
                <a:cs typeface="Arial" panose="020B0604020202020204" pitchFamily="34" charset="0"/>
              </a:rPr>
              <a:t>IO0CLR = 0X000F0000;IO0SET =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dataByte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&gt;&gt;4) &amp; 0x0f) &lt;&lt; 16;</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static void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LCD_SendCmdSignals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(void)</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90500"/>
            <a:r>
              <a:rPr lang="en-IN" sz="1800" dirty="0">
                <a:effectLst/>
                <a:latin typeface="Times New Roman" panose="02020603050405020304" pitchFamily="18" charset="0"/>
                <a:ea typeface="Times New Roman" panose="02020603050405020304" pitchFamily="18" charset="0"/>
                <a:cs typeface="Arial" panose="020B0604020202020204" pitchFamily="34" charset="0"/>
              </a:rPr>
              <a:t>RS_OFF;  </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RS - 1</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905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EN_ON;delay_us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(100);EN_OFF; </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EN - 1 then 0</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static void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LCD_SendDataSignals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(void)</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3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90500"/>
            <a:r>
              <a:rPr lang="en-IN" sz="1800" dirty="0">
                <a:effectLst/>
                <a:latin typeface="Times New Roman" panose="02020603050405020304" pitchFamily="18" charset="0"/>
                <a:ea typeface="Times New Roman" panose="02020603050405020304" pitchFamily="18" charset="0"/>
                <a:cs typeface="Arial" panose="020B0604020202020204" pitchFamily="34" charset="0"/>
              </a:rPr>
              <a:t>RS_ON;// RS - 1</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905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EN_ON;delay_us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(100);EN_OFF; // EN - 1 then 0</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298619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D501DA-F7A0-4F81-9D04-4E675617AA45}"/>
              </a:ext>
            </a:extLst>
          </p:cNvPr>
          <p:cNvSpPr txBox="1"/>
          <p:nvPr/>
        </p:nvSpPr>
        <p:spPr>
          <a:xfrm>
            <a:off x="846753" y="1026402"/>
            <a:ext cx="6116216" cy="4525278"/>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static void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LCD_Reset</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(void)</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76200"/>
            <a:r>
              <a:rPr lang="en-IN" sz="1800" dirty="0">
                <a:effectLst/>
                <a:latin typeface="Times New Roman" panose="02020603050405020304" pitchFamily="18" charset="0"/>
                <a:ea typeface="Times New Roman" panose="02020603050405020304" pitchFamily="18" charset="0"/>
                <a:cs typeface="Arial" panose="020B0604020202020204" pitchFamily="34" charset="0"/>
              </a:rPr>
              <a:t>/* LCD reset sequence for 4-bit mode*/</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524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LCD_SendHigherNibble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(0x30);</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524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LCD_SendCmdSignals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52400"/>
            <a:r>
              <a:rPr lang="en-IN" sz="1800" dirty="0">
                <a:effectLst/>
                <a:latin typeface="Times New Roman" panose="02020603050405020304" pitchFamily="18" charset="0"/>
                <a:ea typeface="Times New Roman" panose="02020603050405020304" pitchFamily="18" charset="0"/>
                <a:cs typeface="Arial" panose="020B0604020202020204" pitchFamily="34" charset="0"/>
              </a:rPr>
              <a:t>delay_ms(100);</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524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LCD_SendHigherNibble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(0x30);</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524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LCD_SendCmdSignals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524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delay_us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(200);</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524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LCD_SendHigherNibble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(0x30);</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524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LCD_SendCmdSignals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524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delay_us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(200);</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524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LCD_SendHigherNibble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(0x20);</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524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LCD_SendCmdSignals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3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524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delay_us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(200);</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4AD992B8-DAC6-429D-8366-9AA6E3DBD071}"/>
              </a:ext>
            </a:extLst>
          </p:cNvPr>
          <p:cNvSpPr txBox="1"/>
          <p:nvPr/>
        </p:nvSpPr>
        <p:spPr>
          <a:xfrm>
            <a:off x="5316116" y="1549714"/>
            <a:ext cx="6116216" cy="2862835"/>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static void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LCD_Init</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(void)</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457200"/>
            <a:r>
              <a:rPr lang="en-IN" sz="1800" dirty="0">
                <a:effectLst/>
                <a:latin typeface="Times New Roman" panose="02020603050405020304" pitchFamily="18" charset="0"/>
                <a:ea typeface="Times New Roman" panose="02020603050405020304" pitchFamily="18" charset="0"/>
                <a:cs typeface="Arial" panose="020B0604020202020204" pitchFamily="34" charset="0"/>
              </a:rPr>
              <a:t>delay_ms(100);</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4572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LCD_Reset</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457200">
              <a:tabLst>
                <a:tab pos="2108200" algn="l"/>
              </a:tabLst>
            </a:pP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LCD_CmdWrite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(0x28u);</a:t>
            </a: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//Initialize the LCD for 4-bit 5x7 matrix type</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4572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LCD_CmdWrite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(0x0Eu);  </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 Display ON cursor ON</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4572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LCD_CmdWrite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(0x01u);  </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//Clear the LCD</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457200"/>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LCD_CmdWrite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(0x80u);  </a:t>
            </a:r>
            <a:r>
              <a:rPr lang="en-IN" sz="1800" i="1" dirty="0">
                <a:effectLst/>
                <a:latin typeface="Times New Roman" panose="02020603050405020304" pitchFamily="18" charset="0"/>
                <a:ea typeface="Times New Roman" panose="02020603050405020304" pitchFamily="18" charset="0"/>
                <a:cs typeface="Arial" panose="020B0604020202020204" pitchFamily="34" charset="0"/>
              </a:rPr>
              <a:t>//go to First line First Position</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467552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52D329-CCFA-42C0-9A76-8AAEDD34AEB2}"/>
              </a:ext>
            </a:extLst>
          </p:cNvPr>
          <p:cNvSpPr txBox="1"/>
          <p:nvPr/>
        </p:nvSpPr>
        <p:spPr>
          <a:xfrm>
            <a:off x="1415920" y="797465"/>
            <a:ext cx="6636398" cy="461665"/>
          </a:xfrm>
          <a:prstGeom prst="rect">
            <a:avLst/>
          </a:prstGeom>
          <a:noFill/>
        </p:spPr>
        <p:txBody>
          <a:bodyPr wrap="square">
            <a:spAutoFit/>
          </a:bodyPr>
          <a:lstStyle/>
          <a:p>
            <a:pPr marL="266700"/>
            <a:r>
              <a:rPr lang="en-IN" sz="2400" b="1" dirty="0">
                <a:effectLst/>
                <a:latin typeface="Times New Roman" panose="02020603050405020304" pitchFamily="18" charset="0"/>
                <a:ea typeface="Times New Roman" panose="02020603050405020304" pitchFamily="18" charset="0"/>
                <a:cs typeface="Arial" panose="020B0604020202020204" pitchFamily="34" charset="0"/>
              </a:rPr>
              <a:t>Interfacing High power devices using relays</a:t>
            </a:r>
            <a:endParaRPr lang="en-IN" sz="1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CB65FE40-932F-4CA9-A4CB-7A5EA3ECE1AF}"/>
              </a:ext>
            </a:extLst>
          </p:cNvPr>
          <p:cNvSpPr txBox="1"/>
          <p:nvPr/>
        </p:nvSpPr>
        <p:spPr>
          <a:xfrm>
            <a:off x="725455" y="1452690"/>
            <a:ext cx="10751198" cy="1004890"/>
          </a:xfrm>
          <a:prstGeom prst="rect">
            <a:avLst/>
          </a:prstGeom>
          <a:noFill/>
        </p:spPr>
        <p:txBody>
          <a:bodyPr wrap="square">
            <a:spAutoFit/>
          </a:bodyPr>
          <a:lstStyle/>
          <a:p>
            <a:pPr marL="514350" marR="92710" indent="-285750" algn="just">
              <a:lnSpc>
                <a:spcPct val="112000"/>
              </a:lnSpc>
              <a:spcAft>
                <a:spcPts val="0"/>
              </a:spcAft>
              <a:buFont typeface="Wingdings" panose="05000000000000000000" pitchFamily="2" charset="2"/>
              <a:buChar char="Ø"/>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Microcontroller port pin cannot be directly used to switch ON/OFF (control) high power ac/dc devices like bulb, fan, dc motor, solenoids etc (unlike LED’s which can be directly controlled / connected by port pins) as they don’t drive required high current or voltages by high power devices.</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760162FF-D4B1-4455-B7CF-3EB01767E5EE}"/>
              </a:ext>
            </a:extLst>
          </p:cNvPr>
          <p:cNvSpPr txBox="1"/>
          <p:nvPr/>
        </p:nvSpPr>
        <p:spPr>
          <a:xfrm>
            <a:off x="800100" y="2646768"/>
            <a:ext cx="10300995" cy="1387944"/>
          </a:xfrm>
          <a:prstGeom prst="rect">
            <a:avLst/>
          </a:prstGeom>
          <a:noFill/>
        </p:spPr>
        <p:txBody>
          <a:bodyPr wrap="square">
            <a:spAutoFit/>
          </a:bodyPr>
          <a:lstStyle/>
          <a:p>
            <a:pPr marL="514350" marR="118110" indent="-285750">
              <a:lnSpc>
                <a:spcPct val="119000"/>
              </a:lnSpc>
              <a:spcAft>
                <a:spcPts val="0"/>
              </a:spcAft>
              <a:buFont typeface="Wingdings" panose="05000000000000000000" pitchFamily="2" charset="2"/>
              <a:buChar char="Ø"/>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Relays are used to interface high power devices to microcontrollers. </a:t>
            </a:r>
          </a:p>
          <a:p>
            <a:pPr marL="514350" marR="118110" indent="-285750">
              <a:lnSpc>
                <a:spcPct val="119000"/>
              </a:lnSpc>
              <a:spcAft>
                <a:spcPts val="0"/>
              </a:spcAft>
              <a:buFont typeface="Wingdings" panose="05000000000000000000" pitchFamily="2" charset="2"/>
              <a:buChar char="Ø"/>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Relays are devices that can turn on or off the power supplied to other device like bulb, like a switch. </a:t>
            </a:r>
          </a:p>
          <a:p>
            <a:pPr marL="514350" marR="118110" indent="-285750">
              <a:lnSpc>
                <a:spcPct val="119000"/>
              </a:lnSpc>
              <a:spcAft>
                <a:spcPts val="0"/>
              </a:spcAft>
              <a:buFont typeface="Wingdings" panose="05000000000000000000" pitchFamily="2" charset="2"/>
              <a:buChar char="Ø"/>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Relays are used to control high-power circuits by low-power devices like microcontrollers.</a:t>
            </a:r>
          </a:p>
          <a:p>
            <a:pPr marL="514350" marR="118110" indent="-285750">
              <a:lnSpc>
                <a:spcPct val="119000"/>
              </a:lnSpc>
              <a:spcAft>
                <a:spcPts val="0"/>
              </a:spcAft>
              <a:buFont typeface="Wingdings" panose="05000000000000000000" pitchFamily="2" charset="2"/>
              <a:buChar char="Ø"/>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Relays provide isolation between microcontroller and high power source</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242" name="Picture 2">
            <a:extLst>
              <a:ext uri="{FF2B5EF4-FFF2-40B4-BE49-F238E27FC236}">
                <a16:creationId xmlns:a16="http://schemas.microsoft.com/office/drawing/2014/main" id="{53834DAA-8E43-4102-9409-D8A749DAAF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2302" y="4206671"/>
            <a:ext cx="5654351" cy="2581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755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E6B917-7AA1-417E-B4F8-17E5B468AC87}"/>
              </a:ext>
            </a:extLst>
          </p:cNvPr>
          <p:cNvSpPr txBox="1"/>
          <p:nvPr/>
        </p:nvSpPr>
        <p:spPr>
          <a:xfrm>
            <a:off x="986712" y="890918"/>
            <a:ext cx="9351606" cy="1525867"/>
          </a:xfrm>
          <a:prstGeom prst="rect">
            <a:avLst/>
          </a:prstGeom>
          <a:noFill/>
        </p:spPr>
        <p:txBody>
          <a:bodyPr wrap="square">
            <a:spAutoFit/>
          </a:bodyPr>
          <a:lstStyle/>
          <a:p>
            <a:pPr marL="228600"/>
            <a:r>
              <a:rPr lang="en-IN" sz="1800" dirty="0">
                <a:effectLst/>
                <a:latin typeface="Times New Roman" panose="02020603050405020304" pitchFamily="18" charset="0"/>
                <a:ea typeface="Times New Roman" panose="02020603050405020304" pitchFamily="18" charset="0"/>
                <a:cs typeface="Arial" panose="020B0604020202020204" pitchFamily="34" charset="0"/>
              </a:rPr>
              <a:t>Relays are of two types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20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514350" indent="-285750">
              <a:buFont typeface="Arial" panose="020B0604020202020204" pitchFamily="34" charset="0"/>
              <a:buChar char="•"/>
              <a:tabLst>
                <a:tab pos="444500" algn="l"/>
                <a:tab pos="41148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Electromechanical Relay – cheap, less reliable, because of	movable ports used in the construction of these relays. Relay driver is required to drive these relays from the microcontroller ports.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ts val="135"/>
              </a:lnSpc>
            </a:pPr>
            <a:r>
              <a:rPr lang="en-IN" sz="12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latin typeface="Calibri" panose="020F0502020204030204" pitchFamily="34" charset="0"/>
              <a:ea typeface="Times New Roman" panose="02020603050405020304" pitchFamily="18" charset="0"/>
              <a:cs typeface="Arial" panose="020B0604020202020204" pitchFamily="34" charset="0"/>
            </a:endParaRPr>
          </a:p>
          <a:p>
            <a:pPr>
              <a:lnSpc>
                <a:spcPts val="135"/>
              </a:lnSpc>
            </a:pPr>
            <a:endParaRPr lang="en-IN" sz="1200" dirty="0">
              <a:effectLst/>
              <a:latin typeface="Calibri" panose="020F0502020204030204" pitchFamily="34" charset="0"/>
              <a:ea typeface="Times New Roman" panose="02020603050405020304" pitchFamily="18" charset="0"/>
              <a:cs typeface="Arial" panose="020B0604020202020204" pitchFamily="34" charset="0"/>
            </a:endParaRPr>
          </a:p>
          <a:p>
            <a:pPr>
              <a:lnSpc>
                <a:spcPts val="135"/>
              </a:lnSpc>
            </a:pPr>
            <a:endParaRPr lang="en-IN" sz="1200" dirty="0">
              <a:latin typeface="Calibri" panose="020F0502020204030204" pitchFamily="34" charset="0"/>
              <a:ea typeface="Times New Roman" panose="02020603050405020304" pitchFamily="18" charset="0"/>
              <a:cs typeface="Arial" panose="020B0604020202020204" pitchFamily="34" charset="0"/>
            </a:endParaRPr>
          </a:p>
          <a:p>
            <a:pPr>
              <a:lnSpc>
                <a:spcPts val="135"/>
              </a:lnSpc>
            </a:pPr>
            <a:endParaRPr lang="en-IN" sz="1200" dirty="0">
              <a:effectLst/>
              <a:latin typeface="Calibri" panose="020F0502020204030204" pitchFamily="34" charset="0"/>
              <a:ea typeface="Times New Roman" panose="02020603050405020304" pitchFamily="18" charset="0"/>
              <a:cs typeface="Arial" panose="020B0604020202020204" pitchFamily="34" charset="0"/>
            </a:endParaRPr>
          </a:p>
          <a:p>
            <a:pPr>
              <a:lnSpc>
                <a:spcPts val="135"/>
              </a:lnSpc>
            </a:pPr>
            <a:endParaRPr lang="en-IN" sz="1200" dirty="0">
              <a:latin typeface="Calibri" panose="020F0502020204030204" pitchFamily="34" charset="0"/>
              <a:ea typeface="Times New Roman" panose="02020603050405020304" pitchFamily="18" charset="0"/>
              <a:cs typeface="Arial" panose="020B0604020202020204" pitchFamily="34" charset="0"/>
            </a:endParaRPr>
          </a:p>
          <a:p>
            <a:pPr>
              <a:lnSpc>
                <a:spcPts val="135"/>
              </a:lnSpc>
            </a:pPr>
            <a:endParaRPr lang="en-IN" sz="1200" dirty="0">
              <a:effectLst/>
              <a:latin typeface="Calibri" panose="020F0502020204030204" pitchFamily="34" charset="0"/>
              <a:ea typeface="Times New Roman" panose="02020603050405020304" pitchFamily="18" charset="0"/>
              <a:cs typeface="Arial" panose="020B0604020202020204" pitchFamily="34" charset="0"/>
            </a:endParaRPr>
          </a:p>
          <a:p>
            <a:pPr>
              <a:lnSpc>
                <a:spcPts val="135"/>
              </a:lnSpc>
            </a:pPr>
            <a:endParaRPr lang="en-IN" sz="1200" dirty="0">
              <a:latin typeface="Calibri" panose="020F0502020204030204" pitchFamily="34" charset="0"/>
              <a:ea typeface="Times New Roman" panose="02020603050405020304" pitchFamily="18" charset="0"/>
              <a:cs typeface="Arial" panose="020B0604020202020204" pitchFamily="34" charset="0"/>
            </a:endParaRPr>
          </a:p>
          <a:p>
            <a:pPr>
              <a:lnSpc>
                <a:spcPts val="135"/>
              </a:lnSpc>
            </a:pPr>
            <a:endParaRPr lang="en-IN" sz="1200" dirty="0">
              <a:effectLst/>
              <a:latin typeface="Calibri" panose="020F0502020204030204" pitchFamily="34" charset="0"/>
              <a:ea typeface="Times New Roman" panose="02020603050405020304" pitchFamily="18" charset="0"/>
              <a:cs typeface="Arial" panose="020B0604020202020204" pitchFamily="34" charset="0"/>
            </a:endParaRPr>
          </a:p>
          <a:p>
            <a:pPr>
              <a:lnSpc>
                <a:spcPts val="135"/>
              </a:lnSpc>
            </a:pPr>
            <a:endParaRPr lang="en-IN" sz="1200" dirty="0">
              <a:latin typeface="Calibri" panose="020F0502020204030204" pitchFamily="34" charset="0"/>
              <a:ea typeface="Times New Roman" panose="02020603050405020304" pitchFamily="18" charset="0"/>
              <a:cs typeface="Arial" panose="020B0604020202020204" pitchFamily="34" charset="0"/>
            </a:endParaRPr>
          </a:p>
          <a:p>
            <a:pPr>
              <a:lnSpc>
                <a:spcPts val="135"/>
              </a:lnSpc>
            </a:pPr>
            <a:endParaRPr lang="en-IN" sz="1200" dirty="0">
              <a:effectLst/>
              <a:latin typeface="Calibri" panose="020F0502020204030204" pitchFamily="34" charset="0"/>
              <a:ea typeface="Times New Roman" panose="02020603050405020304" pitchFamily="18" charset="0"/>
              <a:cs typeface="Arial" panose="020B0604020202020204" pitchFamily="34" charset="0"/>
            </a:endParaRPr>
          </a:p>
          <a:p>
            <a:pPr>
              <a:lnSpc>
                <a:spcPts val="135"/>
              </a:lnSpc>
            </a:pPr>
            <a:endParaRPr lang="en-IN" sz="1200" dirty="0">
              <a:latin typeface="Calibri" panose="020F0502020204030204" pitchFamily="34" charset="0"/>
              <a:ea typeface="Times New Roman" panose="02020603050405020304" pitchFamily="18" charset="0"/>
              <a:cs typeface="Arial" panose="020B0604020202020204" pitchFamily="34" charset="0"/>
            </a:endParaRPr>
          </a:p>
          <a:p>
            <a:pPr>
              <a:lnSpc>
                <a:spcPts val="135"/>
              </a:lnSpc>
            </a:pPr>
            <a:endParaRPr lang="en-IN" sz="1200" dirty="0">
              <a:effectLst/>
              <a:latin typeface="Calibri" panose="020F0502020204030204" pitchFamily="34" charset="0"/>
              <a:ea typeface="Times New Roman" panose="02020603050405020304" pitchFamily="18" charset="0"/>
              <a:cs typeface="Arial" panose="020B0604020202020204" pitchFamily="34" charset="0"/>
            </a:endParaRPr>
          </a:p>
          <a:p>
            <a:pPr>
              <a:lnSpc>
                <a:spcPts val="135"/>
              </a:lnSpc>
            </a:pPr>
            <a:endParaRPr lang="en-IN" sz="1200" dirty="0">
              <a:latin typeface="Calibri" panose="020F0502020204030204" pitchFamily="34" charset="0"/>
              <a:ea typeface="Times New Roman" panose="02020603050405020304" pitchFamily="18" charset="0"/>
              <a:cs typeface="Arial" panose="020B0604020202020204" pitchFamily="34" charset="0"/>
            </a:endParaRPr>
          </a:p>
          <a:p>
            <a:pPr>
              <a:lnSpc>
                <a:spcPts val="135"/>
              </a:lnSpc>
            </a:pPr>
            <a:endParaRPr lang="en-IN" sz="1200" dirty="0">
              <a:effectLst/>
              <a:latin typeface="Calibri" panose="020F0502020204030204" pitchFamily="34" charset="0"/>
              <a:ea typeface="Times New Roman" panose="02020603050405020304" pitchFamily="18" charset="0"/>
              <a:cs typeface="Arial" panose="020B0604020202020204" pitchFamily="34" charset="0"/>
            </a:endParaRPr>
          </a:p>
          <a:p>
            <a:pPr>
              <a:lnSpc>
                <a:spcPts val="135"/>
              </a:lnSpc>
            </a:pPr>
            <a:endParaRPr lang="en-IN" sz="1200" dirty="0">
              <a:latin typeface="Calibri" panose="020F0502020204030204" pitchFamily="34" charset="0"/>
              <a:ea typeface="Times New Roman" panose="02020603050405020304" pitchFamily="18" charset="0"/>
              <a:cs typeface="Arial" panose="020B0604020202020204" pitchFamily="34" charset="0"/>
            </a:endParaRPr>
          </a:p>
          <a:p>
            <a:pPr>
              <a:lnSpc>
                <a:spcPts val="135"/>
              </a:lnSpc>
            </a:pPr>
            <a:endParaRPr lang="en-IN" sz="1200" dirty="0">
              <a:effectLst/>
              <a:latin typeface="Calibri" panose="020F0502020204030204" pitchFamily="34" charset="0"/>
              <a:ea typeface="Times New Roman" panose="02020603050405020304" pitchFamily="18" charset="0"/>
              <a:cs typeface="Arial" panose="020B0604020202020204" pitchFamily="34" charset="0"/>
            </a:endParaRPr>
          </a:p>
          <a:p>
            <a:pPr>
              <a:lnSpc>
                <a:spcPts val="135"/>
              </a:lnSpc>
            </a:pPr>
            <a:endParaRPr lang="en-IN" sz="1200" dirty="0">
              <a:latin typeface="Calibri" panose="020F0502020204030204" pitchFamily="34" charset="0"/>
              <a:ea typeface="Times New Roman" panose="02020603050405020304" pitchFamily="18" charset="0"/>
              <a:cs typeface="Arial" panose="020B0604020202020204" pitchFamily="34" charset="0"/>
            </a:endParaRPr>
          </a:p>
          <a:p>
            <a:pPr>
              <a:lnSpc>
                <a:spcPts val="135"/>
              </a:lnSpc>
            </a:pPr>
            <a:endParaRPr lang="en-IN" sz="1200" dirty="0">
              <a:effectLst/>
              <a:latin typeface="Calibri" panose="020F0502020204030204" pitchFamily="34" charset="0"/>
              <a:ea typeface="Times New Roman" panose="02020603050405020304" pitchFamily="18" charset="0"/>
              <a:cs typeface="Arial" panose="020B0604020202020204" pitchFamily="34" charset="0"/>
            </a:endParaRPr>
          </a:p>
          <a:p>
            <a:pPr marL="285750" indent="-285750">
              <a:lnSpc>
                <a:spcPts val="135"/>
              </a:lnSpc>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Solid State Relay – costly, reliable (durable), no moving parts, no relay driver required.</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14046843-3A8E-452A-8915-145378C8651C}"/>
              </a:ext>
            </a:extLst>
          </p:cNvPr>
          <p:cNvSpPr txBox="1"/>
          <p:nvPr/>
        </p:nvSpPr>
        <p:spPr>
          <a:xfrm>
            <a:off x="1129005" y="2577263"/>
            <a:ext cx="7681426" cy="400110"/>
          </a:xfrm>
          <a:prstGeom prst="rect">
            <a:avLst/>
          </a:prstGeom>
          <a:noFill/>
        </p:spPr>
        <p:txBody>
          <a:bodyPr wrap="square">
            <a:spAutoFit/>
          </a:bodyPr>
          <a:lstStyle/>
          <a:p>
            <a:r>
              <a:rPr lang="en-IN" sz="2000" b="1" dirty="0">
                <a:effectLst/>
                <a:latin typeface="Times New Roman" panose="02020603050405020304" pitchFamily="18" charset="0"/>
                <a:ea typeface="Times New Roman" panose="02020603050405020304" pitchFamily="18" charset="0"/>
                <a:cs typeface="Arial" panose="020B0604020202020204" pitchFamily="34" charset="0"/>
              </a:rPr>
              <a:t>Interfacing: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Interface AC device to LPC 2148 using mechanical relay:</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4249EC01-01EA-4E20-8A8B-6EC8EE1A48B0}"/>
              </a:ext>
            </a:extLst>
          </p:cNvPr>
          <p:cNvPicPr>
            <a:picLocks noChangeAspect="1"/>
          </p:cNvPicPr>
          <p:nvPr/>
        </p:nvPicPr>
        <p:blipFill>
          <a:blip r:embed="rId2"/>
          <a:stretch>
            <a:fillRect/>
          </a:stretch>
        </p:blipFill>
        <p:spPr>
          <a:xfrm>
            <a:off x="4739951" y="3428999"/>
            <a:ext cx="5367199" cy="2446981"/>
          </a:xfrm>
          <a:prstGeom prst="rect">
            <a:avLst/>
          </a:prstGeom>
        </p:spPr>
      </p:pic>
      <p:pic>
        <p:nvPicPr>
          <p:cNvPr id="11" name="Picture 10">
            <a:extLst>
              <a:ext uri="{FF2B5EF4-FFF2-40B4-BE49-F238E27FC236}">
                <a16:creationId xmlns:a16="http://schemas.microsoft.com/office/drawing/2014/main" id="{420D03D7-15E7-40E2-82DE-AF72067B15C4}"/>
              </a:ext>
            </a:extLst>
          </p:cNvPr>
          <p:cNvPicPr>
            <a:picLocks noChangeAspect="1"/>
          </p:cNvPicPr>
          <p:nvPr/>
        </p:nvPicPr>
        <p:blipFill>
          <a:blip r:embed="rId3"/>
          <a:stretch>
            <a:fillRect/>
          </a:stretch>
        </p:blipFill>
        <p:spPr>
          <a:xfrm>
            <a:off x="1054360" y="4357396"/>
            <a:ext cx="2956208" cy="1332478"/>
          </a:xfrm>
          <a:prstGeom prst="rect">
            <a:avLst/>
          </a:prstGeom>
        </p:spPr>
      </p:pic>
      <p:pic>
        <p:nvPicPr>
          <p:cNvPr id="13" name="Picture 12">
            <a:extLst>
              <a:ext uri="{FF2B5EF4-FFF2-40B4-BE49-F238E27FC236}">
                <a16:creationId xmlns:a16="http://schemas.microsoft.com/office/drawing/2014/main" id="{086AB328-474B-4704-AB82-66FD44A6F9F1}"/>
              </a:ext>
            </a:extLst>
          </p:cNvPr>
          <p:cNvPicPr>
            <a:picLocks noChangeAspect="1"/>
          </p:cNvPicPr>
          <p:nvPr/>
        </p:nvPicPr>
        <p:blipFill>
          <a:blip r:embed="rId4"/>
          <a:stretch>
            <a:fillRect/>
          </a:stretch>
        </p:blipFill>
        <p:spPr>
          <a:xfrm>
            <a:off x="1129005" y="5875980"/>
            <a:ext cx="5700254" cy="327688"/>
          </a:xfrm>
          <a:prstGeom prst="rect">
            <a:avLst/>
          </a:prstGeom>
        </p:spPr>
      </p:pic>
      <p:pic>
        <p:nvPicPr>
          <p:cNvPr id="15" name="Picture 14">
            <a:extLst>
              <a:ext uri="{FF2B5EF4-FFF2-40B4-BE49-F238E27FC236}">
                <a16:creationId xmlns:a16="http://schemas.microsoft.com/office/drawing/2014/main" id="{D5BCB559-1C2D-4E3A-8213-C62D340F2064}"/>
              </a:ext>
            </a:extLst>
          </p:cNvPr>
          <p:cNvPicPr>
            <a:picLocks noChangeAspect="1"/>
          </p:cNvPicPr>
          <p:nvPr/>
        </p:nvPicPr>
        <p:blipFill>
          <a:blip r:embed="rId5"/>
          <a:stretch>
            <a:fillRect/>
          </a:stretch>
        </p:blipFill>
        <p:spPr>
          <a:xfrm>
            <a:off x="1054360" y="2977373"/>
            <a:ext cx="2667231" cy="1257409"/>
          </a:xfrm>
          <a:prstGeom prst="rect">
            <a:avLst/>
          </a:prstGeom>
        </p:spPr>
      </p:pic>
    </p:spTree>
    <p:extLst>
      <p:ext uri="{BB962C8B-B14F-4D97-AF65-F5344CB8AC3E}">
        <p14:creationId xmlns:p14="http://schemas.microsoft.com/office/powerpoint/2010/main" val="10936549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B8E1E11A-4907-41A1-84C7-69F53C268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473" y="195943"/>
            <a:ext cx="6290461" cy="6518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585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9902C6E-1E6F-4BEF-A82F-C6128B1C8EB5}"/>
              </a:ext>
            </a:extLst>
          </p:cNvPr>
          <p:cNvPicPr>
            <a:picLocks noGrp="1" noChangeAspect="1"/>
          </p:cNvPicPr>
          <p:nvPr>
            <p:ph idx="1"/>
          </p:nvPr>
        </p:nvPicPr>
        <p:blipFill>
          <a:blip r:embed="rId2"/>
          <a:stretch>
            <a:fillRect/>
          </a:stretch>
        </p:blipFill>
        <p:spPr>
          <a:xfrm>
            <a:off x="2170107" y="447259"/>
            <a:ext cx="7287642" cy="2981741"/>
          </a:xfrm>
        </p:spPr>
      </p:pic>
      <p:pic>
        <p:nvPicPr>
          <p:cNvPr id="7" name="Picture 6">
            <a:extLst>
              <a:ext uri="{FF2B5EF4-FFF2-40B4-BE49-F238E27FC236}">
                <a16:creationId xmlns:a16="http://schemas.microsoft.com/office/drawing/2014/main" id="{440559B0-635A-43FC-8FCC-FC7B96F71584}"/>
              </a:ext>
            </a:extLst>
          </p:cNvPr>
          <p:cNvPicPr>
            <a:picLocks noChangeAspect="1"/>
          </p:cNvPicPr>
          <p:nvPr/>
        </p:nvPicPr>
        <p:blipFill>
          <a:blip r:embed="rId3"/>
          <a:stretch>
            <a:fillRect/>
          </a:stretch>
        </p:blipFill>
        <p:spPr>
          <a:xfrm>
            <a:off x="1092656" y="3627040"/>
            <a:ext cx="7399369" cy="2248828"/>
          </a:xfrm>
          <a:prstGeom prst="rect">
            <a:avLst/>
          </a:prstGeom>
        </p:spPr>
      </p:pic>
    </p:spTree>
    <p:extLst>
      <p:ext uri="{BB962C8B-B14F-4D97-AF65-F5344CB8AC3E}">
        <p14:creationId xmlns:p14="http://schemas.microsoft.com/office/powerpoint/2010/main" val="25834436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5A63CA-D8F1-4564-90D4-C800639F31C7}"/>
              </a:ext>
            </a:extLst>
          </p:cNvPr>
          <p:cNvSpPr txBox="1"/>
          <p:nvPr/>
        </p:nvSpPr>
        <p:spPr>
          <a:xfrm>
            <a:off x="1378598" y="797466"/>
            <a:ext cx="8605158" cy="369332"/>
          </a:xfrm>
          <a:prstGeom prst="rect">
            <a:avLst/>
          </a:prstGeom>
          <a:noFill/>
        </p:spPr>
        <p:txBody>
          <a:bodyPr wrap="square">
            <a:spAutoFit/>
          </a:bodyPr>
          <a:lstStyle/>
          <a:p>
            <a:r>
              <a:rPr lang="en-IN" sz="1800" b="1" i="0" u="none" strike="noStrike" baseline="0" dirty="0">
                <a:solidFill>
                  <a:srgbClr val="000000"/>
                </a:solidFill>
                <a:latin typeface="Times New Roman" panose="02020603050405020304" pitchFamily="18" charset="0"/>
              </a:rPr>
              <a:t>Interfacing Industrial Proximity sensor using Opto-Isolator </a:t>
            </a:r>
            <a:endParaRPr lang="en-IN" dirty="0"/>
          </a:p>
        </p:txBody>
      </p:sp>
      <p:sp>
        <p:nvSpPr>
          <p:cNvPr id="7" name="TextBox 6">
            <a:extLst>
              <a:ext uri="{FF2B5EF4-FFF2-40B4-BE49-F238E27FC236}">
                <a16:creationId xmlns:a16="http://schemas.microsoft.com/office/drawing/2014/main" id="{54ECF232-85C2-4C67-B108-16428A257825}"/>
              </a:ext>
            </a:extLst>
          </p:cNvPr>
          <p:cNvSpPr txBox="1"/>
          <p:nvPr/>
        </p:nvSpPr>
        <p:spPr>
          <a:xfrm>
            <a:off x="1378598" y="1314358"/>
            <a:ext cx="7270880" cy="369332"/>
          </a:xfrm>
          <a:prstGeom prst="rect">
            <a:avLst/>
          </a:prstGeom>
          <a:noFill/>
        </p:spPr>
        <p:txBody>
          <a:bodyPr wrap="square">
            <a:spAutoFit/>
          </a:bodyPr>
          <a:lstStyle/>
          <a:p>
            <a:r>
              <a:rPr lang="en-US" sz="1800" b="0" i="0" u="none" strike="noStrike" baseline="0" dirty="0">
                <a:solidFill>
                  <a:srgbClr val="000000"/>
                </a:solidFill>
                <a:latin typeface="Times New Roman" panose="02020603050405020304" pitchFamily="18" charset="0"/>
              </a:rPr>
              <a:t>Opto-isolator has photodiode and photo transistor: </a:t>
            </a:r>
            <a:endParaRPr lang="en-IN" dirty="0"/>
          </a:p>
        </p:txBody>
      </p:sp>
      <p:pic>
        <p:nvPicPr>
          <p:cNvPr id="9" name="Picture 8">
            <a:extLst>
              <a:ext uri="{FF2B5EF4-FFF2-40B4-BE49-F238E27FC236}">
                <a16:creationId xmlns:a16="http://schemas.microsoft.com/office/drawing/2014/main" id="{91383898-16B3-4943-9A59-B0AE62487895}"/>
              </a:ext>
            </a:extLst>
          </p:cNvPr>
          <p:cNvPicPr>
            <a:picLocks noChangeAspect="1"/>
          </p:cNvPicPr>
          <p:nvPr/>
        </p:nvPicPr>
        <p:blipFill>
          <a:blip r:embed="rId2"/>
          <a:stretch>
            <a:fillRect/>
          </a:stretch>
        </p:blipFill>
        <p:spPr>
          <a:xfrm>
            <a:off x="233267" y="1632448"/>
            <a:ext cx="6829924" cy="4946042"/>
          </a:xfrm>
          <a:prstGeom prst="rect">
            <a:avLst/>
          </a:prstGeom>
        </p:spPr>
      </p:pic>
      <p:sp>
        <p:nvSpPr>
          <p:cNvPr id="11" name="TextBox 10">
            <a:extLst>
              <a:ext uri="{FF2B5EF4-FFF2-40B4-BE49-F238E27FC236}">
                <a16:creationId xmlns:a16="http://schemas.microsoft.com/office/drawing/2014/main" id="{D648D9A2-D288-44C5-B78E-5D8CB36A7F40}"/>
              </a:ext>
            </a:extLst>
          </p:cNvPr>
          <p:cNvSpPr txBox="1"/>
          <p:nvPr/>
        </p:nvSpPr>
        <p:spPr>
          <a:xfrm>
            <a:off x="6628621" y="1550924"/>
            <a:ext cx="4945224" cy="2554545"/>
          </a:xfrm>
          <a:prstGeom prst="rect">
            <a:avLst/>
          </a:prstGeom>
          <a:noFill/>
        </p:spPr>
        <p:txBody>
          <a:bodyPr wrap="square">
            <a:spAutoFit/>
          </a:bodyPr>
          <a:lstStyle/>
          <a:p>
            <a:pPr marL="285750" indent="-285750">
              <a:buFont typeface="Wingdings" panose="05000000000000000000" pitchFamily="2" charset="2"/>
              <a:buChar char="q"/>
            </a:pPr>
            <a:r>
              <a:rPr lang="en-US" sz="1600" b="0" i="0" u="none" strike="noStrike" baseline="0" dirty="0">
                <a:solidFill>
                  <a:srgbClr val="000000"/>
                </a:solidFill>
                <a:latin typeface="Times New Roman" panose="02020603050405020304" pitchFamily="18" charset="0"/>
              </a:rPr>
              <a:t>When diode conducts, it emits light and the transistor conducts. </a:t>
            </a:r>
          </a:p>
          <a:p>
            <a:pPr marL="285750" indent="-285750">
              <a:buFont typeface="Wingdings" panose="05000000000000000000" pitchFamily="2" charset="2"/>
              <a:buChar char="q"/>
            </a:pPr>
            <a:r>
              <a:rPr lang="en-US" sz="1600" b="0" i="0" u="none" strike="noStrike" baseline="0" dirty="0">
                <a:solidFill>
                  <a:srgbClr val="000000"/>
                </a:solidFill>
                <a:latin typeface="Times New Roman" panose="02020603050405020304" pitchFamily="18" charset="0"/>
              </a:rPr>
              <a:t>Provides complete isolation between diode and transistor</a:t>
            </a:r>
          </a:p>
          <a:p>
            <a:pPr marL="285750" indent="-285750">
              <a:buFont typeface="Wingdings" panose="05000000000000000000" pitchFamily="2" charset="2"/>
              <a:buChar char="q"/>
            </a:pPr>
            <a:r>
              <a:rPr lang="en-US" sz="1600" dirty="0">
                <a:solidFill>
                  <a:srgbClr val="000000"/>
                </a:solidFill>
                <a:latin typeface="Times New Roman" panose="02020603050405020304" pitchFamily="18" charset="0"/>
              </a:rPr>
              <a:t>I</a:t>
            </a:r>
            <a:r>
              <a:rPr lang="en-US" sz="1600" b="0" i="0" u="none" strike="noStrike" baseline="0" dirty="0">
                <a:solidFill>
                  <a:srgbClr val="000000"/>
                </a:solidFill>
                <a:latin typeface="Times New Roman" panose="02020603050405020304" pitchFamily="18" charset="0"/>
              </a:rPr>
              <a:t>nput circuit which drives the diode do not get affected by the voltage/ current spikes produced in the o/p circuit. </a:t>
            </a:r>
          </a:p>
          <a:p>
            <a:pPr marL="285750" indent="-285750">
              <a:buFont typeface="Wingdings" panose="05000000000000000000" pitchFamily="2" charset="2"/>
              <a:buChar char="q"/>
            </a:pPr>
            <a:r>
              <a:rPr lang="en-US" sz="1600" dirty="0">
                <a:solidFill>
                  <a:srgbClr val="000000"/>
                </a:solidFill>
                <a:latin typeface="Times New Roman" panose="02020603050405020304" pitchFamily="18" charset="0"/>
              </a:rPr>
              <a:t>O</a:t>
            </a:r>
            <a:r>
              <a:rPr lang="en-US" sz="1600" b="0" i="0" u="none" strike="noStrike" baseline="0" dirty="0">
                <a:solidFill>
                  <a:srgbClr val="000000"/>
                </a:solidFill>
                <a:latin typeface="Times New Roman" panose="02020603050405020304" pitchFamily="18" charset="0"/>
              </a:rPr>
              <a:t>pto-isolators are used to interface devices (like sensors) working at different voltage levels to Microcontrollers. </a:t>
            </a:r>
            <a:endParaRPr lang="en-IN" sz="1600" dirty="0"/>
          </a:p>
        </p:txBody>
      </p:sp>
    </p:spTree>
    <p:extLst>
      <p:ext uri="{BB962C8B-B14F-4D97-AF65-F5344CB8AC3E}">
        <p14:creationId xmlns:p14="http://schemas.microsoft.com/office/powerpoint/2010/main" val="12381917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4A75F-CEB0-43C5-A76F-31CE13A59207}"/>
              </a:ext>
            </a:extLst>
          </p:cNvPr>
          <p:cNvSpPr>
            <a:spLocks noGrp="1"/>
          </p:cNvSpPr>
          <p:nvPr>
            <p:ph type="title"/>
          </p:nvPr>
        </p:nvSpPr>
        <p:spPr/>
        <p:txBody>
          <a:bodyPr/>
          <a:lstStyle/>
          <a:p>
            <a:r>
              <a:rPr lang="en-IN" dirty="0"/>
              <a:t>DC Motor: H Bridge</a:t>
            </a:r>
          </a:p>
        </p:txBody>
      </p:sp>
      <p:sp>
        <p:nvSpPr>
          <p:cNvPr id="3" name="Content Placeholder 2">
            <a:extLst>
              <a:ext uri="{FF2B5EF4-FFF2-40B4-BE49-F238E27FC236}">
                <a16:creationId xmlns:a16="http://schemas.microsoft.com/office/drawing/2014/main" id="{C6B09175-806B-4E68-BD5E-8AAA5449132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0B0B155-9EAA-4B3F-AA81-8CEBE95A9E17}"/>
              </a:ext>
            </a:extLst>
          </p:cNvPr>
          <p:cNvPicPr>
            <a:picLocks noChangeAspect="1"/>
          </p:cNvPicPr>
          <p:nvPr/>
        </p:nvPicPr>
        <p:blipFill>
          <a:blip r:embed="rId2"/>
          <a:stretch>
            <a:fillRect/>
          </a:stretch>
        </p:blipFill>
        <p:spPr>
          <a:xfrm>
            <a:off x="982482" y="2141744"/>
            <a:ext cx="9685859" cy="3734124"/>
          </a:xfrm>
          <a:prstGeom prst="rect">
            <a:avLst/>
          </a:prstGeom>
        </p:spPr>
      </p:pic>
    </p:spTree>
    <p:extLst>
      <p:ext uri="{BB962C8B-B14F-4D97-AF65-F5344CB8AC3E}">
        <p14:creationId xmlns:p14="http://schemas.microsoft.com/office/powerpoint/2010/main" val="12845809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4BDB6F-9576-40D1-86E8-BF2B003C983E}"/>
              </a:ext>
            </a:extLst>
          </p:cNvPr>
          <p:cNvSpPr txBox="1"/>
          <p:nvPr/>
        </p:nvSpPr>
        <p:spPr>
          <a:xfrm>
            <a:off x="1378598" y="797466"/>
            <a:ext cx="8605158" cy="369332"/>
          </a:xfrm>
          <a:prstGeom prst="rect">
            <a:avLst/>
          </a:prstGeom>
          <a:noFill/>
        </p:spPr>
        <p:txBody>
          <a:bodyPr wrap="square">
            <a:spAutoFit/>
          </a:bodyPr>
          <a:lstStyle/>
          <a:p>
            <a:r>
              <a:rPr lang="en-IN" sz="1800" b="1" i="0" u="none" strike="noStrike" baseline="0" dirty="0">
                <a:solidFill>
                  <a:srgbClr val="000000"/>
                </a:solidFill>
                <a:latin typeface="Times New Roman" panose="02020603050405020304" pitchFamily="18" charset="0"/>
              </a:rPr>
              <a:t>Opto-Isolator </a:t>
            </a:r>
            <a:endParaRPr lang="en-IN" dirty="0"/>
          </a:p>
        </p:txBody>
      </p:sp>
    </p:spTree>
    <p:extLst>
      <p:ext uri="{BB962C8B-B14F-4D97-AF65-F5344CB8AC3E}">
        <p14:creationId xmlns:p14="http://schemas.microsoft.com/office/powerpoint/2010/main" val="354744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4085-3024-4F82-8BB3-99C6D4E23EC7}"/>
              </a:ext>
            </a:extLst>
          </p:cNvPr>
          <p:cNvSpPr>
            <a:spLocks noGrp="1"/>
          </p:cNvSpPr>
          <p:nvPr>
            <p:ph type="title"/>
          </p:nvPr>
        </p:nvSpPr>
        <p:spPr/>
        <p:txBody>
          <a:bodyPr/>
          <a:lstStyle/>
          <a:p>
            <a:r>
              <a:rPr lang="en-US" dirty="0"/>
              <a:t>Three PINSEL Registers</a:t>
            </a:r>
            <a:endParaRPr lang="en-IN" dirty="0"/>
          </a:p>
        </p:txBody>
      </p:sp>
      <p:sp>
        <p:nvSpPr>
          <p:cNvPr id="3" name="Content Placeholder 2">
            <a:extLst>
              <a:ext uri="{FF2B5EF4-FFF2-40B4-BE49-F238E27FC236}">
                <a16:creationId xmlns:a16="http://schemas.microsoft.com/office/drawing/2014/main" id="{1AFA7A40-5F83-4396-9731-4EF5EBB50E7A}"/>
              </a:ext>
            </a:extLst>
          </p:cNvPr>
          <p:cNvSpPr>
            <a:spLocks noGrp="1"/>
          </p:cNvSpPr>
          <p:nvPr>
            <p:ph idx="1"/>
          </p:nvPr>
        </p:nvSpPr>
        <p:spPr/>
        <p:txBody>
          <a:bodyPr>
            <a:normAutofit/>
          </a:bodyPr>
          <a:lstStyle/>
          <a:p>
            <a:r>
              <a:rPr lang="en-US" dirty="0"/>
              <a:t>PINSEL0,PINSEL1,PINSEL2</a:t>
            </a:r>
          </a:p>
          <a:p>
            <a:r>
              <a:rPr lang="en-US" dirty="0"/>
              <a:t>Two bits are required to configure one pin</a:t>
            </a:r>
          </a:p>
          <a:p>
            <a:r>
              <a:rPr lang="en-US" dirty="0"/>
              <a:t>First two are for the Port0, third is for Port1</a:t>
            </a:r>
          </a:p>
          <a:p>
            <a:r>
              <a:rPr lang="en-US" dirty="0"/>
              <a:t>PINSEL0 is used to configure the pins P0.0 to P0.15</a:t>
            </a:r>
          </a:p>
          <a:p>
            <a:r>
              <a:rPr lang="en-US" dirty="0"/>
              <a:t>PINSEL1 is used to configure P0.16 to P0.31</a:t>
            </a:r>
          </a:p>
          <a:p>
            <a:r>
              <a:rPr lang="en-US" dirty="0"/>
              <a:t>PINSEL2 is used to configure P1.16 to P1.31.</a:t>
            </a:r>
          </a:p>
          <a:p>
            <a:endParaRPr lang="en-US" dirty="0"/>
          </a:p>
          <a:p>
            <a:endParaRPr lang="en-IN" dirty="0"/>
          </a:p>
        </p:txBody>
      </p:sp>
    </p:spTree>
    <p:extLst>
      <p:ext uri="{BB962C8B-B14F-4D97-AF65-F5344CB8AC3E}">
        <p14:creationId xmlns:p14="http://schemas.microsoft.com/office/powerpoint/2010/main" val="419719089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